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52" r:id="rId2"/>
  </p:sldMasterIdLst>
  <p:notesMasterIdLst>
    <p:notesMasterId r:id="rId24"/>
  </p:notesMasterIdLst>
  <p:sldIdLst>
    <p:sldId id="256" r:id="rId3"/>
    <p:sldId id="373" r:id="rId4"/>
    <p:sldId id="378" r:id="rId5"/>
    <p:sldId id="417" r:id="rId6"/>
    <p:sldId id="418" r:id="rId7"/>
    <p:sldId id="444" r:id="rId8"/>
    <p:sldId id="402" r:id="rId9"/>
    <p:sldId id="421" r:id="rId10"/>
    <p:sldId id="433" r:id="rId11"/>
    <p:sldId id="400" r:id="rId12"/>
    <p:sldId id="429" r:id="rId13"/>
    <p:sldId id="431" r:id="rId14"/>
    <p:sldId id="432" r:id="rId15"/>
    <p:sldId id="434" r:id="rId16"/>
    <p:sldId id="435" r:id="rId17"/>
    <p:sldId id="439" r:id="rId18"/>
    <p:sldId id="437" r:id="rId19"/>
    <p:sldId id="443" r:id="rId20"/>
    <p:sldId id="440" r:id="rId21"/>
    <p:sldId id="441" r:id="rId22"/>
    <p:sldId id="44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 효은" initials="장효" lastIdx="4" clrIdx="0">
    <p:extLst>
      <p:ext uri="{19B8F6BF-5375-455C-9EA6-DF929625EA0E}">
        <p15:presenceInfo xmlns:p15="http://schemas.microsoft.com/office/powerpoint/2012/main" xmlns="" userId="d2217fcec76846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736"/>
    <a:srgbClr val="53372B"/>
    <a:srgbClr val="7D5443"/>
    <a:srgbClr val="9B6B4D"/>
    <a:srgbClr val="765E4A"/>
    <a:srgbClr val="54462A"/>
    <a:srgbClr val="25357C"/>
    <a:srgbClr val="26367D"/>
    <a:srgbClr val="006699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685" autoAdjust="0"/>
    <p:restoredTop sz="96558" autoAdjust="0"/>
  </p:normalViewPr>
  <p:slideViewPr>
    <p:cSldViewPr snapToGrid="0">
      <p:cViewPr>
        <p:scale>
          <a:sx n="100" d="100"/>
          <a:sy n="100" d="100"/>
        </p:scale>
        <p:origin x="-2094" y="-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F6F58-96FD-4864-A281-7D455E118508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A73A8-F51F-4156-A768-408A5610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0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85C255CA-3593-4620-B4C5-DFFCDDE2520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3"/>
          <a:stretch/>
        </p:blipFill>
        <p:spPr bwMode="auto">
          <a:xfrm>
            <a:off x="0" y="0"/>
            <a:ext cx="12192000" cy="686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947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밝은 배경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06BFAF8-C166-44DF-ADA9-C583873272E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73" b="5455"/>
          <a:stretch/>
        </p:blipFill>
        <p:spPr bwMode="auto">
          <a:xfrm flipV="1">
            <a:off x="0" y="-1"/>
            <a:ext cx="12193588" cy="2565810"/>
          </a:xfrm>
          <a:custGeom>
            <a:avLst/>
            <a:gdLst>
              <a:gd name="connsiteX0" fmla="*/ 0 w 12193588"/>
              <a:gd name="connsiteY0" fmla="*/ 2565810 h 2565810"/>
              <a:gd name="connsiteX1" fmla="*/ 12193588 w 12193588"/>
              <a:gd name="connsiteY1" fmla="*/ 2565810 h 2565810"/>
              <a:gd name="connsiteX2" fmla="*/ 12193588 w 12193588"/>
              <a:gd name="connsiteY2" fmla="*/ 874791 h 2565810"/>
              <a:gd name="connsiteX3" fmla="*/ 12003185 w 12193588"/>
              <a:gd name="connsiteY3" fmla="*/ 1001983 h 2565810"/>
              <a:gd name="connsiteX4" fmla="*/ 343633 w 12193588"/>
              <a:gd name="connsiteY4" fmla="*/ 206214 h 2565810"/>
              <a:gd name="connsiteX5" fmla="*/ 0 w 12193588"/>
              <a:gd name="connsiteY5" fmla="*/ 0 h 256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2565810">
                <a:moveTo>
                  <a:pt x="0" y="2565810"/>
                </a:moveTo>
                <a:lnTo>
                  <a:pt x="12193588" y="2565810"/>
                </a:lnTo>
                <a:lnTo>
                  <a:pt x="12193588" y="874791"/>
                </a:lnTo>
                <a:lnTo>
                  <a:pt x="12003185" y="1001983"/>
                </a:lnTo>
                <a:cubicBezTo>
                  <a:pt x="9628673" y="2485947"/>
                  <a:pt x="4622845" y="2670114"/>
                  <a:pt x="343633" y="206214"/>
                </a:cubicBez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6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진한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5"/>
          <a:stretch/>
        </p:blipFill>
        <p:spPr bwMode="auto">
          <a:xfrm flipV="1">
            <a:off x="0" y="-1"/>
            <a:ext cx="12193588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1641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51FCAF1F-909C-43F2-9FBB-3A98FCF616A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24"/>
          <a:stretch/>
        </p:blipFill>
        <p:spPr bwMode="auto">
          <a:xfrm>
            <a:off x="0" y="1"/>
            <a:ext cx="990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3132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0CC4F9EC-738D-4980-9967-A879B6BE640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2"/>
          <a:stretch/>
        </p:blipFill>
        <p:spPr bwMode="auto">
          <a:xfrm>
            <a:off x="0" y="0"/>
            <a:ext cx="602745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943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 슬라이드 2">
    <p:bg>
      <p:bgPr>
        <a:solidFill>
          <a:srgbClr val="2535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ECD9BA7-A012-47C1-A45E-BFB3AB3FEA4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28"/>
          <a:stretch/>
        </p:blipFill>
        <p:spPr bwMode="auto">
          <a:xfrm>
            <a:off x="1" y="0"/>
            <a:ext cx="5877039" cy="6858000"/>
          </a:xfrm>
          <a:custGeom>
            <a:avLst/>
            <a:gdLst>
              <a:gd name="connsiteX0" fmla="*/ 0 w 5877039"/>
              <a:gd name="connsiteY0" fmla="*/ 0 h 6858000"/>
              <a:gd name="connsiteX1" fmla="*/ 5877039 w 5877039"/>
              <a:gd name="connsiteY1" fmla="*/ 0 h 6858000"/>
              <a:gd name="connsiteX2" fmla="*/ 5641042 w 5877039"/>
              <a:gd name="connsiteY2" fmla="*/ 113441 h 6858000"/>
              <a:gd name="connsiteX3" fmla="*/ 1485900 w 5877039"/>
              <a:gd name="connsiteY3" fmla="*/ 4406900 h 6858000"/>
              <a:gd name="connsiteX4" fmla="*/ 4114800 w 5877039"/>
              <a:gd name="connsiteY4" fmla="*/ 6858000 h 6858000"/>
              <a:gd name="connsiteX5" fmla="*/ 0 w 587703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77039" h="6858000">
                <a:moveTo>
                  <a:pt x="0" y="0"/>
                </a:moveTo>
                <a:lnTo>
                  <a:pt x="5877039" y="0"/>
                </a:lnTo>
                <a:lnTo>
                  <a:pt x="5641042" y="113441"/>
                </a:lnTo>
                <a:cubicBezTo>
                  <a:pt x="4042520" y="895797"/>
                  <a:pt x="2144712" y="2065337"/>
                  <a:pt x="1485900" y="4406900"/>
                </a:cubicBezTo>
                <a:cubicBezTo>
                  <a:pt x="2336800" y="5350933"/>
                  <a:pt x="3073400" y="6117167"/>
                  <a:pt x="4114800" y="6858000"/>
                </a:cubicBez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810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간지 슬라이드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611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88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160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109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46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672E61D-4285-4382-B7CB-104CF2FC1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3158" y="162344"/>
            <a:ext cx="10379242" cy="653411"/>
          </a:xfrm>
        </p:spPr>
        <p:txBody>
          <a:bodyPr>
            <a:normAutofit/>
          </a:bodyPr>
          <a:lstStyle>
            <a:lvl1pPr algn="l">
              <a:defRPr lang="ko-KR" altLang="en-US" sz="4000" b="0" kern="1200" cap="none" spc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xmlns="" id="{43B716EA-673D-4CC4-8D7B-19B8B4EFE0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0275" y="1555750"/>
            <a:ext cx="10652125" cy="4395788"/>
          </a:xfrm>
        </p:spPr>
        <p:txBody>
          <a:bodyPr/>
          <a:lstStyle>
            <a:lvl1pPr marL="342900" indent="-342900">
              <a:lnSpc>
                <a:spcPct val="130000"/>
              </a:lnSpc>
              <a:spcBef>
                <a:spcPts val="1200"/>
              </a:spcBef>
              <a:buFont typeface="HY헤드라인M" panose="02030600000101010101" pitchFamily="18" charset="-127"/>
              <a:buChar char="▶"/>
              <a:defRPr kumimoji="0" lang="ko-KR" altLang="en-US" sz="24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546100" indent="-273050"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6283738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210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20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79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514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321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1756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916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011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901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5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4994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20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053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385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연한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412" y="218364"/>
            <a:ext cx="9990161" cy="600502"/>
          </a:xfrm>
        </p:spPr>
        <p:txBody>
          <a:bodyPr>
            <a:noAutofit/>
          </a:bodyPr>
          <a:lstStyle>
            <a:lvl1pPr algn="l">
              <a:defRPr sz="4000" b="0" cap="none" spc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72233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연한배경">
    <p:bg>
      <p:bgPr>
        <a:solidFill>
          <a:srgbClr val="0227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412" y="218364"/>
            <a:ext cx="9990161" cy="600502"/>
          </a:xfrm>
        </p:spPr>
        <p:txBody>
          <a:bodyPr>
            <a:noAutofit/>
          </a:bodyPr>
          <a:lstStyle>
            <a:lvl1pPr algn="l">
              <a:defRPr sz="4000" b="0" cap="none" spc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8492956-99EE-49CD-AFA9-0A122D331AAE}"/>
              </a:ext>
            </a:extLst>
          </p:cNvPr>
          <p:cNvSpPr/>
          <p:nvPr userDrawn="1"/>
        </p:nvSpPr>
        <p:spPr>
          <a:xfrm>
            <a:off x="0" y="928049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665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진한배경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1F713B0-4BC1-40CA-96AA-0FC38D0674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148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밝은 배경 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C92C800-68F7-47C2-A459-1C26CFCFC4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 userDrawn="1"/>
        </p:nvSpPr>
        <p:spPr>
          <a:xfrm>
            <a:off x="11244940" y="12993"/>
            <a:ext cx="927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22C06B8-32F6-4FD8-A56B-8095658E0C01}" type="slidenum">
              <a:rPr lang="ko-KR" altLang="en-US" sz="1400" b="1" smtClean="0">
                <a:solidFill>
                  <a:schemeClr val="bg1"/>
                </a:solidFill>
              </a:rPr>
              <a:t>‹#›</a:t>
            </a:fld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21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44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9DCCA-67EE-4E2A-8755-FA3F98C3DF1C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7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51" r:id="rId7"/>
    <p:sldLayoutId id="2147483745" r:id="rId8"/>
    <p:sldLayoutId id="2147483747" r:id="rId9"/>
    <p:sldLayoutId id="2147483749" r:id="rId10"/>
    <p:sldLayoutId id="2147483739" r:id="rId11"/>
    <p:sldLayoutId id="2147483744" r:id="rId12"/>
    <p:sldLayoutId id="2147483746" r:id="rId13"/>
    <p:sldLayoutId id="2147483748" r:id="rId14"/>
    <p:sldLayoutId id="2147483750" r:id="rId15"/>
    <p:sldLayoutId id="2147483740" r:id="rId16"/>
    <p:sldLayoutId id="2147483741" r:id="rId17"/>
    <p:sldLayoutId id="2147483742" r:id="rId18"/>
    <p:sldLayoutId id="2147483743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C0A65-FB95-42F2-8EE2-30B94607D673}" type="datetimeFigureOut">
              <a:rPr lang="ko-KR" altLang="en-US" smtClean="0"/>
              <a:t>2021-05-27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20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datetime.html" TargetMode="External"/><Relationship Id="rId2" Type="http://schemas.openxmlformats.org/officeDocument/2006/relationships/hyperlink" Target="https://docs.python.org/3/library/math.html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en/latest/miniconda.html" TargetMode="External"/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hianna.tistory.com/349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7921128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Review</a:t>
            </a:r>
            <a:r>
              <a:rPr lang="ko-KR" alt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및 </a:t>
            </a:r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Python</a:t>
            </a:r>
            <a:r>
              <a:rPr lang="ko-KR" altLang="en-US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문법</a:t>
            </a:r>
            <a:endParaRPr lang="ko-KR" alt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62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8" t="26016" r="22933" b="59677"/>
          <a:stretch/>
        </p:blipFill>
        <p:spPr bwMode="auto">
          <a:xfrm>
            <a:off x="406407" y="2558517"/>
            <a:ext cx="4714802" cy="3207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5" t="56943" r="12101" b="37159"/>
          <a:stretch/>
        </p:blipFill>
        <p:spPr bwMode="auto">
          <a:xfrm>
            <a:off x="5543435" y="3175609"/>
            <a:ext cx="6515100" cy="1078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5" t="66722" r="12101" b="25091"/>
          <a:stretch/>
        </p:blipFill>
        <p:spPr bwMode="auto">
          <a:xfrm>
            <a:off x="5543435" y="4268893"/>
            <a:ext cx="6515100" cy="1497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94218" y="1057818"/>
            <a:ext cx="11723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영문자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밑줄</a:t>
            </a:r>
            <a:r>
              <a:rPr lang="en-US" altLang="ko-KR" dirty="0" smtClean="0"/>
              <a:t>( _, underscore )</a:t>
            </a:r>
            <a:r>
              <a:rPr lang="ko-KR" altLang="en-US" dirty="0" smtClean="0"/>
              <a:t>의 조합 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숫자가 맨 앞에 와서는 안됨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err="1" smtClean="0"/>
              <a:t>변수명은</a:t>
            </a:r>
            <a:r>
              <a:rPr lang="ko-KR" altLang="en-US" dirty="0" smtClean="0"/>
              <a:t> 가급적 의미 있는 </a:t>
            </a:r>
            <a:r>
              <a:rPr lang="en-US" altLang="ko-KR" dirty="0" smtClean="0"/>
              <a:t>key word </a:t>
            </a:r>
            <a:r>
              <a:rPr lang="ko-KR" altLang="en-US" dirty="0" smtClean="0"/>
              <a:t>사용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주의 </a:t>
            </a:r>
            <a:r>
              <a:rPr lang="en-US" altLang="ko-KR" dirty="0" smtClean="0"/>
              <a:t>: print, for, if, with </a:t>
            </a:r>
            <a:r>
              <a:rPr lang="ko-KR" altLang="en-US" dirty="0" smtClean="0"/>
              <a:t>등의 </a:t>
            </a:r>
            <a:r>
              <a:rPr lang="ko-KR" altLang="en-US" dirty="0" err="1" smtClean="0"/>
              <a:t>파이썬에서</a:t>
            </a:r>
            <a:r>
              <a:rPr lang="ko-KR" altLang="en-US" dirty="0" smtClean="0"/>
              <a:t> 사용하는 단어는 안됨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특수문자</a:t>
            </a:r>
            <a:r>
              <a:rPr lang="en-US" altLang="ko-KR" dirty="0" smtClean="0"/>
              <a:t>(+,-,*, @,#,$,%), </a:t>
            </a:r>
            <a:r>
              <a:rPr lang="ko-KR" altLang="en-US" dirty="0" smtClean="0"/>
              <a:t>공백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한글 사용 금지 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391893" y="2090060"/>
            <a:ext cx="120097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 dirty="0" err="1" smtClean="0"/>
              <a:t>좋은예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66137" y="2750450"/>
            <a:ext cx="120097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나</a:t>
            </a:r>
            <a:r>
              <a:rPr lang="ko-KR" altLang="en-US" dirty="0" err="1"/>
              <a:t>쁜</a:t>
            </a:r>
            <a:r>
              <a:rPr lang="ko-KR" altLang="en-US" dirty="0" err="1" smtClean="0"/>
              <a:t>예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변수명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규칙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81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변수명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규칙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377736"/>
            <a:ext cx="5962650" cy="208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1" t="70455" r="14480" b="15693"/>
          <a:stretch/>
        </p:blipFill>
        <p:spPr bwMode="auto">
          <a:xfrm>
            <a:off x="1047750" y="3663735"/>
            <a:ext cx="9201150" cy="236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23950" y="3648075"/>
            <a:ext cx="38183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3.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4498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096259"/>
              </p:ext>
            </p:extLst>
          </p:nvPr>
        </p:nvGraphicFramePr>
        <p:xfrm>
          <a:off x="578339" y="1454068"/>
          <a:ext cx="10929298" cy="5070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9298"/>
                <a:gridCol w="2089579"/>
                <a:gridCol w="1769253"/>
                <a:gridCol w="1425292"/>
                <a:gridCol w="2019745"/>
                <a:gridCol w="2256131"/>
              </a:tblGrid>
              <a:tr h="296450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일반적인 변수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리스트</a:t>
                      </a:r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행렬</a:t>
                      </a:r>
                      <a:r>
                        <a:rPr lang="en-US" altLang="ko-KR" sz="1200" dirty="0" smtClean="0"/>
                        <a:t>(</a:t>
                      </a:r>
                      <a:r>
                        <a:rPr lang="en-US" altLang="ko-KR" sz="1200" dirty="0" err="1" smtClean="0"/>
                        <a:t>numpy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 anchor="ctr"/>
                </a:tc>
              </a:tr>
              <a:tr h="2964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숫자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문자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숫자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문자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/>
                    </a:p>
                  </a:txBody>
                  <a:tcPr anchor="ctr"/>
                </a:tc>
              </a:tr>
              <a:tr h="126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변수 선언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ko-KR" sz="1200" dirty="0" smtClean="0"/>
                        <a:t>a_0 = 2 </a:t>
                      </a:r>
                    </a:p>
                    <a:p>
                      <a:pPr algn="ctr"/>
                      <a:r>
                        <a:rPr lang="pt-BR" altLang="ko-KR" sz="1200" dirty="0" smtClean="0"/>
                        <a:t>a_1 = 1 </a:t>
                      </a:r>
                    </a:p>
                    <a:p>
                      <a:pPr algn="ctr"/>
                      <a:r>
                        <a:rPr lang="pt-BR" altLang="ko-KR" sz="1200" dirty="0" smtClean="0"/>
                        <a:t>a_2 = 3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days = ‘</a:t>
                      </a:r>
                      <a:r>
                        <a:rPr lang="ko-KR" altLang="en-US" sz="1200" dirty="0" smtClean="0"/>
                        <a:t>월</a:t>
                      </a:r>
                      <a:r>
                        <a:rPr lang="en-US" altLang="ko-KR" sz="1200" dirty="0" smtClean="0"/>
                        <a:t>,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화</a:t>
                      </a:r>
                      <a:r>
                        <a:rPr lang="en-US" altLang="ko-KR" sz="1200" baseline="0" dirty="0" smtClean="0"/>
                        <a:t>,...,</a:t>
                      </a:r>
                      <a:r>
                        <a:rPr lang="ko-KR" altLang="en-US" sz="1200" baseline="0" dirty="0" smtClean="0"/>
                        <a:t>일</a:t>
                      </a:r>
                      <a:r>
                        <a:rPr lang="en-US" altLang="ko-KR" sz="1200" baseline="0" dirty="0" smtClean="0"/>
                        <a:t>’</a:t>
                      </a:r>
                    </a:p>
                    <a:p>
                      <a:pPr algn="ctr"/>
                      <a:endParaRPr lang="en-US" altLang="ko-KR" sz="1200" baseline="0" dirty="0" smtClean="0"/>
                    </a:p>
                    <a:p>
                      <a:pPr algn="ctr"/>
                      <a:r>
                        <a:rPr lang="en-US" altLang="ko-KR" sz="1200" baseline="0" dirty="0" err="1" smtClean="0"/>
                        <a:t>day_one</a:t>
                      </a:r>
                      <a:r>
                        <a:rPr lang="en-US" altLang="ko-KR" sz="1200" baseline="0" dirty="0" smtClean="0"/>
                        <a:t> = ‘</a:t>
                      </a:r>
                      <a:r>
                        <a:rPr lang="ko-KR" altLang="en-US" sz="1200" baseline="0" dirty="0" smtClean="0"/>
                        <a:t>월</a:t>
                      </a:r>
                      <a:r>
                        <a:rPr lang="en-US" altLang="ko-KR" sz="1200" baseline="0" dirty="0" smtClean="0"/>
                        <a:t>’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err="1" smtClean="0"/>
                        <a:t>day_two</a:t>
                      </a:r>
                      <a:r>
                        <a:rPr lang="en-US" altLang="ko-KR" sz="1200" baseline="0" dirty="0" smtClean="0"/>
                        <a:t> = ‘</a:t>
                      </a:r>
                      <a:r>
                        <a:rPr lang="ko-KR" altLang="en-US" sz="1200" baseline="0" dirty="0" smtClean="0"/>
                        <a:t>화</a:t>
                      </a:r>
                      <a:r>
                        <a:rPr lang="en-US" altLang="ko-KR" sz="1200" baseline="0" dirty="0" smtClean="0"/>
                        <a:t>’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err="1" smtClean="0"/>
                        <a:t>day_seven</a:t>
                      </a:r>
                      <a:r>
                        <a:rPr lang="en-US" altLang="ko-KR" sz="1200" baseline="0" dirty="0" smtClean="0"/>
                        <a:t> = ‘</a:t>
                      </a:r>
                      <a:r>
                        <a:rPr lang="ko-KR" altLang="en-US" sz="1200" baseline="0" dirty="0" smtClean="0"/>
                        <a:t>일</a:t>
                      </a:r>
                      <a:r>
                        <a:rPr lang="en-US" altLang="ko-KR" sz="1200" baseline="0" dirty="0" smtClean="0"/>
                        <a:t>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200" dirty="0" smtClean="0"/>
                        <a:t>a=[2, 1, 3]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200" dirty="0" smtClean="0"/>
                        <a:t>days = [‘</a:t>
                      </a:r>
                      <a:r>
                        <a:rPr lang="ko-KR" altLang="en-US" sz="1200" dirty="0" smtClean="0"/>
                        <a:t>월</a:t>
                      </a:r>
                      <a:r>
                        <a:rPr lang="pt-BR" altLang="ko-KR" sz="1200" dirty="0" smtClean="0"/>
                        <a:t>’, ‘</a:t>
                      </a:r>
                      <a:r>
                        <a:rPr lang="ko-KR" altLang="en-US" sz="1200" dirty="0" smtClean="0"/>
                        <a:t>화</a:t>
                      </a:r>
                      <a:r>
                        <a:rPr lang="pt-BR" altLang="ko-KR" sz="1200" dirty="0" smtClean="0"/>
                        <a:t>’, ...’</a:t>
                      </a:r>
                      <a:r>
                        <a:rPr lang="ko-KR" altLang="en-US" sz="1200" dirty="0" smtClean="0"/>
                        <a:t>일</a:t>
                      </a:r>
                      <a:r>
                        <a:rPr lang="en-US" altLang="ko-KR" sz="1200" dirty="0" smtClean="0"/>
                        <a:t>’</a:t>
                      </a:r>
                      <a:r>
                        <a:rPr lang="pt-BR" altLang="ko-KR" sz="1200" dirty="0" smtClean="0"/>
                        <a:t>]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2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2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200" dirty="0" smtClean="0"/>
                        <a:t>Print(type(days))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numpy.array</a:t>
                      </a:r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(a)=</a:t>
                      </a:r>
                      <a:r>
                        <a:rPr lang="pt-BR" altLang="ko-KR" sz="1200" dirty="0" smtClean="0"/>
                        <a:t>[2, 1, 3]</a:t>
                      </a:r>
                      <a:endParaRPr lang="en-US" altLang="ko-KR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5258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합계 계산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200" dirty="0" smtClean="0"/>
                        <a:t>total = a_0 +a_1 + a_2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200" dirty="0" smtClean="0"/>
                        <a:t>total = sum(a)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200" dirty="0" smtClean="0"/>
                        <a:t>total = numpy.sum(a)</a:t>
                      </a:r>
                    </a:p>
                  </a:txBody>
                  <a:tcPr anchor="ctr"/>
                </a:tc>
              </a:tr>
              <a:tr h="126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평균 계산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ko-KR" sz="1200" dirty="0" smtClean="0"/>
                        <a:t>N = 5</a:t>
                      </a:r>
                    </a:p>
                    <a:p>
                      <a:pPr algn="ctr"/>
                      <a:endParaRPr lang="pt-BR" altLang="ko-KR" sz="1200" dirty="0" smtClean="0"/>
                    </a:p>
                    <a:p>
                      <a:pPr algn="ctr"/>
                      <a:r>
                        <a:rPr lang="pt-BR" altLang="ko-KR" sz="1200" dirty="0" smtClean="0"/>
                        <a:t>print( total/N )</a:t>
                      </a:r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ko-KR" sz="1200" dirty="0" smtClean="0"/>
                        <a:t>N = len(a)</a:t>
                      </a:r>
                    </a:p>
                    <a:p>
                      <a:pPr algn="ctr"/>
                      <a:endParaRPr lang="pt-BR" altLang="ko-KR" sz="1200" dirty="0" smtClean="0"/>
                    </a:p>
                    <a:p>
                      <a:pPr algn="ctr"/>
                      <a:r>
                        <a:rPr lang="pt-BR" altLang="ko-KR" sz="1200" dirty="0" smtClean="0"/>
                        <a:t>print( total/N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pt-BR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ko-KR" sz="1200" dirty="0" smtClean="0"/>
                        <a:t>numpy.mean(a)</a:t>
                      </a:r>
                    </a:p>
                  </a:txBody>
                  <a:tcPr anchor="ctr"/>
                </a:tc>
              </a:tr>
              <a:tr h="142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최대값 계산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max(a_0, a_1, a_2)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200" dirty="0" smtClean="0"/>
                        <a:t>max(a) 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numpy.max</a:t>
                      </a:r>
                      <a:r>
                        <a:rPr lang="en-US" altLang="ko-KR" sz="1200" dirty="0" smtClean="0"/>
                        <a:t>(a)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리스트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(List)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의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필요성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130567" y="2757030"/>
            <a:ext cx="9188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rgbClr val="FF0000"/>
                </a:solidFill>
              </a:rPr>
              <a:t>a[0] a[1] a[2]</a:t>
            </a:r>
            <a:endParaRPr lang="pt-BR" altLang="ko-KR" sz="1000" dirty="0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749506" y="2509222"/>
            <a:ext cx="10791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d</a:t>
            </a:r>
            <a:r>
              <a:rPr lang="en-US" altLang="ko-KR" sz="1000" dirty="0" smtClean="0">
                <a:solidFill>
                  <a:srgbClr val="FF0000"/>
                </a:solidFill>
              </a:rPr>
              <a:t>ays[0], days[1]</a:t>
            </a:r>
            <a:endParaRPr lang="pt-BR" altLang="ko-KR" sz="1000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729622" y="1088423"/>
            <a:ext cx="287450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days</a:t>
            </a:r>
            <a:r>
              <a:rPr lang="en-US" altLang="ko-KR" sz="1100" dirty="0" smtClean="0"/>
              <a:t>=['</a:t>
            </a:r>
            <a:r>
              <a:rPr lang="ko-KR" altLang="en-US" sz="1100" dirty="0" smtClean="0"/>
              <a:t>월</a:t>
            </a:r>
            <a:r>
              <a:rPr lang="en-US" altLang="ko-KR" sz="1100" dirty="0" smtClean="0"/>
              <a:t>‘ , '</a:t>
            </a:r>
            <a:r>
              <a:rPr lang="ko-KR" altLang="en-US" sz="1100" dirty="0" smtClean="0"/>
              <a:t>화</a:t>
            </a:r>
            <a:r>
              <a:rPr lang="en-US" altLang="ko-KR" sz="1100" dirty="0" smtClean="0"/>
              <a:t>‘ , '</a:t>
            </a:r>
            <a:r>
              <a:rPr lang="ko-KR" altLang="en-US" sz="1100" dirty="0" smtClean="0"/>
              <a:t>수</a:t>
            </a:r>
            <a:r>
              <a:rPr lang="en-US" altLang="ko-KR" sz="1100" dirty="0" smtClean="0"/>
              <a:t>‘ , '</a:t>
            </a:r>
            <a:r>
              <a:rPr lang="ko-KR" altLang="en-US" sz="1100" dirty="0" smtClean="0"/>
              <a:t>목</a:t>
            </a:r>
            <a:r>
              <a:rPr lang="en-US" altLang="ko-KR" sz="1100" dirty="0" smtClean="0"/>
              <a:t>‘ , '</a:t>
            </a:r>
            <a:r>
              <a:rPr lang="ko-KR" altLang="en-US" sz="1100" dirty="0" smtClean="0"/>
              <a:t>금</a:t>
            </a:r>
            <a:r>
              <a:rPr lang="en-US" altLang="ko-KR" sz="1100" dirty="0" smtClean="0"/>
              <a:t>‘ , '</a:t>
            </a:r>
            <a:r>
              <a:rPr lang="ko-KR" altLang="en-US" sz="1100" dirty="0" smtClean="0"/>
              <a:t>토</a:t>
            </a:r>
            <a:r>
              <a:rPr lang="en-US" altLang="ko-KR" sz="1100" dirty="0" smtClean="0"/>
              <a:t>‘ , '</a:t>
            </a:r>
            <a:r>
              <a:rPr lang="ko-KR" altLang="en-US" sz="1100" dirty="0" smtClean="0"/>
              <a:t>일</a:t>
            </a:r>
            <a:r>
              <a:rPr lang="en-US" altLang="ko-KR" sz="1100" dirty="0" smtClean="0"/>
              <a:t>']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10954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58046"/>
            <a:ext cx="12086105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48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조건문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(if-else)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필요성</a:t>
            </a:r>
            <a:endParaRPr lang="ko-KR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431568"/>
              </p:ext>
            </p:extLst>
          </p:nvPr>
        </p:nvGraphicFramePr>
        <p:xfrm>
          <a:off x="203201" y="1050841"/>
          <a:ext cx="11785601" cy="54544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567"/>
                <a:gridCol w="4936297"/>
                <a:gridCol w="5562737"/>
              </a:tblGrid>
              <a:tr h="226416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조건 판단 </a:t>
                      </a:r>
                      <a:r>
                        <a:rPr lang="en-US" altLang="ko-KR" sz="1500" dirty="0" smtClean="0"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500" dirty="0" smtClean="0"/>
                        <a:t>상황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수행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프로그래밍</a:t>
                      </a:r>
                    </a:p>
                  </a:txBody>
                  <a:tcPr anchor="ctr"/>
                </a:tc>
              </a:tr>
              <a:tr h="77723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조건문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주어진 조건을 판단한 후 상황에 맞게 처리해야 할 경우가 생긴다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프로그래밍에서 조건을 판단하여 해당 조건에 맞는 상황을 수행하는 데 쓰는 것이 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문이다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500" dirty="0" smtClean="0"/>
                    </a:p>
                  </a:txBody>
                  <a:tcPr anchor="ctr"/>
                </a:tc>
              </a:tr>
              <a:tr h="1101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/>
                        <a:t>-</a:t>
                      </a:r>
                      <a:r>
                        <a:rPr lang="en-US" altLang="ko-KR" sz="1600" baseline="0" dirty="0" smtClean="0"/>
                        <a:t> age</a:t>
                      </a:r>
                      <a:r>
                        <a:rPr lang="en-US" altLang="ko-KR" sz="1600" dirty="0" smtClean="0"/>
                        <a:t> &gt;=</a:t>
                      </a:r>
                      <a:r>
                        <a:rPr lang="en-US" altLang="ko-KR" sz="1600" baseline="0" dirty="0" smtClean="0"/>
                        <a:t> 18</a:t>
                      </a:r>
                      <a:r>
                        <a:rPr lang="en-US" altLang="ko-KR" sz="1600" dirty="0" smtClean="0"/>
                        <a:t>  : enjoy</a:t>
                      </a:r>
                      <a:r>
                        <a:rPr lang="en-US" altLang="ko-KR" sz="1600" baseline="0" dirty="0" smtClean="0"/>
                        <a:t> your drink</a:t>
                      </a:r>
                      <a:endParaRPr lang="en-US" altLang="ko-KR" sz="1600" dirty="0" smtClean="0"/>
                    </a:p>
                    <a:p>
                      <a:pPr algn="ctr"/>
                      <a:r>
                        <a:rPr lang="en-US" altLang="ko-KR" sz="1600" dirty="0" smtClean="0"/>
                        <a:t>- age &lt;</a:t>
                      </a:r>
                      <a:r>
                        <a:rPr lang="en-US" altLang="ko-KR" sz="1600" baseline="0" dirty="0" smtClean="0"/>
                        <a:t> 18</a:t>
                      </a:r>
                      <a:r>
                        <a:rPr lang="en-US" altLang="ko-KR" sz="1600" dirty="0" smtClean="0"/>
                        <a:t>   : you</a:t>
                      </a:r>
                      <a:r>
                        <a:rPr lang="en-US" altLang="ko-KR" sz="1600" baseline="0" dirty="0" smtClean="0"/>
                        <a:t> can not drink</a:t>
                      </a:r>
                      <a:endParaRPr lang="en-US" altLang="ko-KR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age = 22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age &gt;= 18: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print(“</a:t>
                      </a:r>
                      <a:r>
                        <a:rPr lang="en-US" altLang="ko-KR" sz="1600" dirty="0" smtClean="0"/>
                        <a:t>enjoy</a:t>
                      </a:r>
                      <a:r>
                        <a:rPr lang="en-US" altLang="ko-KR" sz="1600" baseline="0" dirty="0" smtClean="0"/>
                        <a:t> your drink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print(“</a:t>
                      </a:r>
                      <a:r>
                        <a:rPr lang="en-US" altLang="ko-KR" sz="1600" dirty="0" smtClean="0"/>
                        <a:t>you</a:t>
                      </a:r>
                      <a:r>
                        <a:rPr lang="en-US" altLang="ko-KR" sz="1600" baseline="0" dirty="0" smtClean="0"/>
                        <a:t> can not drink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  <a:endParaRPr lang="pt-BR" altLang="ko-KR" sz="1400" dirty="0" smtClean="0"/>
                    </a:p>
                  </a:txBody>
                  <a:tcPr anchor="ctr"/>
                </a:tc>
              </a:tr>
              <a:tr h="28027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600" dirty="0" smtClean="0"/>
                        <a:t>if ( </a:t>
                      </a:r>
                      <a:r>
                        <a:rPr lang="ko-KR" altLang="en-US" sz="1600" dirty="0" smtClean="0"/>
                        <a:t>조건 </a:t>
                      </a:r>
                      <a:r>
                        <a:rPr lang="en-US" altLang="ko-KR" sz="1600" dirty="0" smtClean="0"/>
                        <a:t>) 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:</a:t>
                      </a:r>
                    </a:p>
                    <a:p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(indent4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칸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600" b="0" dirty="0" err="1" smtClean="0">
                          <a:solidFill>
                            <a:schemeClr val="dk1"/>
                          </a:solidFill>
                        </a:rPr>
                        <a:t>실행</a:t>
                      </a:r>
                      <a:r>
                        <a:rPr lang="ko-KR" altLang="en-US" sz="1600" dirty="0" err="1" smtClean="0"/>
                        <a:t>문</a:t>
                      </a:r>
                      <a:r>
                        <a:rPr lang="en-US" altLang="ko-KR" sz="1600" dirty="0" smtClean="0"/>
                        <a:t>1</a:t>
                      </a:r>
                    </a:p>
                    <a:p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(indent4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칸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600" b="0" dirty="0" err="1" smtClean="0">
                          <a:solidFill>
                            <a:schemeClr val="dk1"/>
                          </a:solidFill>
                        </a:rPr>
                        <a:t>샐행문</a:t>
                      </a:r>
                      <a:r>
                        <a:rPr lang="en-US" altLang="ko-KR" sz="1600" dirty="0" smtClean="0"/>
                        <a:t>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 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:</a:t>
                      </a:r>
                      <a:endParaRPr lang="en-US" altLang="ko-KR" sz="1600" b="0" i="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(indent4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칸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600" b="0" dirty="0" err="1" smtClean="0">
                          <a:solidFill>
                            <a:schemeClr val="dk1"/>
                          </a:solidFill>
                        </a:rPr>
                        <a:t>실행</a:t>
                      </a:r>
                      <a:r>
                        <a:rPr lang="ko-KR" altLang="en-US" sz="1600" dirty="0" err="1" smtClean="0"/>
                        <a:t>문</a:t>
                      </a:r>
                      <a:r>
                        <a:rPr lang="en-US" altLang="ko-KR" sz="1600" dirty="0" smtClean="0"/>
                        <a:t>1</a:t>
                      </a:r>
                    </a:p>
                    <a:p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(indent4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칸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600" b="0" dirty="0" err="1" smtClean="0">
                          <a:solidFill>
                            <a:schemeClr val="dk1"/>
                          </a:solidFill>
                        </a:rPr>
                        <a:t>샐행문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en-US" altLang="ko-KR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altLang="ko-KR" sz="1500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4337" y="3779706"/>
            <a:ext cx="4432526" cy="2660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856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중복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조건문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809934"/>
              </p:ext>
            </p:extLst>
          </p:nvPr>
        </p:nvGraphicFramePr>
        <p:xfrm>
          <a:off x="203201" y="1057296"/>
          <a:ext cx="11785601" cy="5524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567"/>
                <a:gridCol w="4936297"/>
                <a:gridCol w="5562737"/>
              </a:tblGrid>
              <a:tr h="627132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조건 판단 </a:t>
                      </a:r>
                      <a:r>
                        <a:rPr lang="en-US" altLang="ko-KR" sz="1200" dirty="0" smtClean="0"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200" dirty="0" smtClean="0"/>
                        <a:t>상황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수행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프로그래밍</a:t>
                      </a:r>
                    </a:p>
                  </a:txBody>
                  <a:tcPr anchor="ctr"/>
                </a:tc>
              </a:tr>
              <a:tr h="23366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/>
                        <a:t>조건문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 smtClean="0"/>
                        <a:t>A : </a:t>
                      </a:r>
                      <a:r>
                        <a:rPr lang="en-US" altLang="ko-KR" sz="1200" baseline="0" dirty="0" smtClean="0"/>
                        <a:t>   9</a:t>
                      </a:r>
                      <a:r>
                        <a:rPr lang="en-US" altLang="ko-KR" sz="1200" dirty="0" smtClean="0"/>
                        <a:t>0 &lt;=</a:t>
                      </a:r>
                      <a:r>
                        <a:rPr lang="en-US" altLang="ko-KR" sz="1200" baseline="0" dirty="0" smtClean="0"/>
                        <a:t> score &lt;= 10</a:t>
                      </a:r>
                      <a:r>
                        <a:rPr lang="en-US" altLang="ko-KR" sz="1200" dirty="0" smtClean="0"/>
                        <a:t>0</a:t>
                      </a:r>
                    </a:p>
                    <a:p>
                      <a:pPr algn="l"/>
                      <a:r>
                        <a:rPr lang="en-US" altLang="ko-KR" sz="1200" dirty="0" smtClean="0"/>
                        <a:t>B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:    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C</a:t>
                      </a:r>
                      <a:r>
                        <a:rPr lang="ko-KR" altLang="en-US" sz="1200" baseline="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: 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D</a:t>
                      </a:r>
                      <a:r>
                        <a:rPr lang="ko-KR" altLang="en-US" sz="1200" baseline="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: 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F </a:t>
                      </a:r>
                      <a:r>
                        <a:rPr lang="ko-KR" altLang="en-US" sz="1200" baseline="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:      0 &lt;= </a:t>
                      </a:r>
                      <a:r>
                        <a:rPr lang="en-US" altLang="ko-KR" sz="1200" baseline="0" dirty="0" smtClean="0"/>
                        <a:t>score &lt; </a:t>
                      </a:r>
                      <a:r>
                        <a:rPr lang="en-US" altLang="ko-KR" sz="1200" dirty="0" smtClean="0"/>
                        <a:t>60</a:t>
                      </a:r>
                      <a:endParaRPr lang="en-US" altLang="ko-KR" sz="1200" baseline="0" dirty="0" smtClean="0"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560907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aseline="0" dirty="0" smtClean="0"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ko-KR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708" y="1794295"/>
            <a:ext cx="3599012" cy="213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708" y="4127018"/>
            <a:ext cx="3599012" cy="2260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857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반복문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필요성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447908"/>
              </p:ext>
            </p:extLst>
          </p:nvPr>
        </p:nvGraphicFramePr>
        <p:xfrm>
          <a:off x="203201" y="1007711"/>
          <a:ext cx="11785600" cy="5765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567"/>
                <a:gridCol w="4936297"/>
                <a:gridCol w="5562736"/>
              </a:tblGrid>
              <a:tr h="24311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단순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dirty="0" smtClean="0"/>
                        <a:t>반복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반복문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( loop 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반복적인 작업을 가능하게 해주는 알고리즘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 anchor="ctr"/>
                </a:tc>
              </a:tr>
              <a:tr h="15621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000" dirty="0" smtClean="0"/>
                        <a:t>1 ~ 100</a:t>
                      </a:r>
                      <a:r>
                        <a:rPr lang="pt-BR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까지 </a:t>
                      </a:r>
                      <a:endParaRPr lang="en-US" altLang="ko-KR" sz="1000" baseline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 smtClean="0"/>
                        <a:t>합 구하기</a:t>
                      </a:r>
                      <a:endParaRPr lang="pt-BR" altLang="ko-KR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baseline="0" dirty="0" smtClean="0"/>
                        <a:t>a = 1</a:t>
                      </a:r>
                    </a:p>
                    <a:p>
                      <a:pPr algn="ctr"/>
                      <a:r>
                        <a:rPr lang="en-US" altLang="ko-KR" sz="1000" baseline="0" dirty="0" smtClean="0"/>
                        <a:t>b = 2</a:t>
                      </a:r>
                    </a:p>
                    <a:p>
                      <a:pPr algn="ctr"/>
                      <a:r>
                        <a:rPr lang="en-US" altLang="ko-KR" sz="1000" baseline="0" dirty="0" smtClean="0"/>
                        <a:t>c = 3</a:t>
                      </a:r>
                    </a:p>
                    <a:p>
                      <a:pPr algn="ctr"/>
                      <a:r>
                        <a:rPr lang="en-US" altLang="ko-KR" sz="1000" baseline="0" dirty="0" smtClean="0"/>
                        <a:t>d =4</a:t>
                      </a:r>
                    </a:p>
                    <a:p>
                      <a:pPr algn="ctr"/>
                      <a:r>
                        <a:rPr lang="en-US" altLang="ko-KR" sz="1000" baseline="0" dirty="0" smtClean="0"/>
                        <a:t>print ( a + b + c + c……) </a:t>
                      </a:r>
                      <a:endParaRPr lang="en-US" altLang="ko-KR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000" dirty="0" smtClean="0"/>
                    </a:p>
                  </a:txBody>
                  <a:tcPr anchor="ctr"/>
                </a:tc>
              </a:tr>
              <a:tr h="17277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range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smtClean="0"/>
                        <a:t>함수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range(10)</a:t>
                      </a:r>
                      <a:r>
                        <a:rPr lang="ko-KR" altLang="en-US" sz="10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altLang="ko-KR" sz="10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부터 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미만</a:t>
                      </a:r>
                      <a:r>
                        <a:rPr lang="ko-KR" altLang="en-US" sz="10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정수</a:t>
                      </a:r>
                      <a:r>
                        <a:rPr lang="en-US" altLang="ko-KR" sz="1000" b="1" i="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</a:t>
                      </a:r>
                      <a:r>
                        <a:rPr lang="ko-KR" altLang="en-US" sz="1000" b="1" i="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포함</a:t>
                      </a:r>
                      <a:r>
                        <a:rPr lang="en-US" altLang="ko-KR" sz="1000" b="1" i="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X)</a:t>
                      </a:r>
                      <a:endParaRPr lang="en-US" altLang="ko-KR" sz="1000" b="1" i="0" kern="120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ko-KR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range( 2, 6)      : 2, 3, 4, 5 </a:t>
                      </a:r>
                      <a:r>
                        <a:rPr lang="en-US" altLang="ko-KR" sz="10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</a:t>
                      </a:r>
                      <a:r>
                        <a:rPr lang="ko-KR" altLang="en-US" sz="10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포함</a:t>
                      </a:r>
                      <a:r>
                        <a:rPr lang="en-US" altLang="ko-KR" sz="1000" b="1" i="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X)</a:t>
                      </a:r>
                    </a:p>
                    <a:p>
                      <a:endParaRPr lang="en-US" altLang="ko-KR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range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ko-KR" sz="1000" dirty="0" smtClean="0"/>
                        <a:t>)  : 0, 2, 4, 6, 8</a:t>
                      </a:r>
                    </a:p>
                    <a:p>
                      <a:endParaRPr lang="en-US" altLang="ko-KR" sz="1000" dirty="0" smtClean="0"/>
                    </a:p>
                    <a:p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</a:rPr>
                        <a:t>4. range(?, ?, ?)   : 1, 3, 5, 7, 9  </a:t>
                      </a:r>
                    </a:p>
                    <a:p>
                      <a:endParaRPr lang="en-US" altLang="ko-KR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range</a:t>
                      </a:r>
                      <a:r>
                        <a:rPr lang="en-US" altLang="ko-KR" sz="1000" dirty="0" smtClean="0"/>
                        <a:t>(1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r>
                        <a:rPr lang="en-US" altLang="ko-KR" sz="1000" dirty="0" smtClean="0"/>
                        <a:t>) : 10, 9, 8, 7, ….,1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for </a:t>
                      </a:r>
                      <a:r>
                        <a:rPr lang="ko-KR" altLang="en-US" sz="1000" dirty="0" smtClean="0"/>
                        <a:t>변수 </a:t>
                      </a:r>
                      <a:r>
                        <a:rPr lang="en-US" altLang="ko-KR" sz="1000" dirty="0" smtClean="0"/>
                        <a:t>in </a:t>
                      </a:r>
                      <a:r>
                        <a:rPr lang="ko-KR" altLang="en-US" sz="1000" dirty="0" smtClean="0"/>
                        <a:t>리스트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또는 </a:t>
                      </a:r>
                      <a:r>
                        <a:rPr lang="ko-KR" altLang="en-US" sz="1000" dirty="0" err="1" smtClean="0"/>
                        <a:t>튜플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문자열</a:t>
                      </a:r>
                      <a:r>
                        <a:rPr lang="en-US" altLang="ko-KR" sz="1000" dirty="0" smtClean="0"/>
                        <a:t>)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</a:rPr>
                        <a:t>:</a:t>
                      </a:r>
                    </a:p>
                    <a:p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</a:rPr>
                        <a:t>(indent4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칸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000" b="0" dirty="0" smtClean="0">
                          <a:solidFill>
                            <a:schemeClr val="dk1"/>
                          </a:solidFill>
                        </a:rPr>
                        <a:t>반복</a:t>
                      </a:r>
                      <a:r>
                        <a:rPr lang="ko-KR" altLang="en-US" sz="1000" dirty="0" smtClean="0"/>
                        <a:t>할 문장</a:t>
                      </a:r>
                      <a:r>
                        <a:rPr lang="en-US" altLang="ko-KR" sz="1000" dirty="0" smtClean="0"/>
                        <a:t>1</a:t>
                      </a:r>
                    </a:p>
                    <a:p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</a:rPr>
                        <a:t>(indent4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칸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000" b="0" dirty="0" smtClean="0">
                          <a:solidFill>
                            <a:schemeClr val="dk1"/>
                          </a:solidFill>
                        </a:rPr>
                        <a:t>반복</a:t>
                      </a:r>
                      <a:r>
                        <a:rPr lang="ko-KR" altLang="en-US" sz="1000" dirty="0" smtClean="0"/>
                        <a:t>할 문장</a:t>
                      </a:r>
                      <a:r>
                        <a:rPr lang="en-US" altLang="ko-KR" sz="1000" dirty="0" smtClean="0"/>
                        <a:t>2</a:t>
                      </a:r>
                    </a:p>
                    <a:p>
                      <a:endParaRPr lang="en-US" altLang="ko-KR" sz="1000" b="1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</a:rPr>
                        <a:t>1. for 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끝에 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</a:rPr>
                        <a:t>:(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콜론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을 빠뜨리지 않았는지 확인</a:t>
                      </a:r>
                      <a:endParaRPr lang="en-US" altLang="ko-KR" sz="1000" b="1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</a:rPr>
                        <a:t>2. for 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다음 줄에 오는 반복할 코드의 들여쓰기</a:t>
                      </a: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altLang="ko-KR" sz="1000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칸</a:t>
                      </a: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000" b="1" dirty="0" smtClean="0">
                          <a:solidFill>
                            <a:srgbClr val="FF0000"/>
                          </a:solidFill>
                        </a:rPr>
                        <a:t> 확인</a:t>
                      </a:r>
                      <a:r>
                        <a:rPr lang="en-US" altLang="ko-KR" sz="1000" b="1" dirty="0" smtClean="0"/>
                        <a:t> </a:t>
                      </a:r>
                    </a:p>
                    <a:p>
                      <a:endParaRPr lang="en-US" altLang="ko-KR" sz="1000" b="1" dirty="0" smtClean="0"/>
                    </a:p>
                  </a:txBody>
                  <a:tcPr anchor="ctr"/>
                </a:tc>
              </a:tr>
              <a:tr h="20791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Quiz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5</a:t>
                      </a:r>
                      <a:r>
                        <a:rPr lang="ko-KR" altLang="en-US" sz="1000" dirty="0" smtClean="0"/>
                        <a:t>명의 학생이 수학 시험을 보았다</a:t>
                      </a:r>
                      <a:r>
                        <a:rPr lang="en-US" altLang="ko-KR" sz="1000" dirty="0" smtClean="0"/>
                        <a:t>. </a:t>
                      </a:r>
                      <a:r>
                        <a:rPr lang="en-US" altLang="ko-KR" sz="1000" dirty="0" smtClean="0"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[ 72, 85, 52,</a:t>
                      </a:r>
                      <a:r>
                        <a:rPr lang="en-US" altLang="ko-KR" sz="1000" baseline="0" dirty="0" smtClean="0"/>
                        <a:t> 92, 64</a:t>
                      </a:r>
                      <a:r>
                        <a:rPr lang="en-US" altLang="ko-KR" sz="1000" dirty="0" smtClean="0"/>
                        <a:t> ]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dirty="0" smtClean="0"/>
                        <a:t> </a:t>
                      </a:r>
                      <a:endParaRPr lang="en-US" altLang="ko-KR" sz="1000" dirty="0" smtClean="0"/>
                    </a:p>
                    <a:p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1. </a:t>
                      </a:r>
                      <a:r>
                        <a:rPr lang="ko-KR" altLang="en-US" sz="1000" dirty="0" smtClean="0"/>
                        <a:t>시험 점수가 </a:t>
                      </a:r>
                      <a:r>
                        <a:rPr lang="en-US" altLang="ko-KR" sz="1000" dirty="0" smtClean="0"/>
                        <a:t>60</a:t>
                      </a:r>
                      <a:r>
                        <a:rPr lang="ko-KR" altLang="en-US" sz="1000" dirty="0" smtClean="0"/>
                        <a:t>점이 넘으면 </a:t>
                      </a:r>
                      <a:r>
                        <a:rPr lang="en-US" altLang="ko-KR" sz="1000" dirty="0" smtClean="0"/>
                        <a:t>Pass</a:t>
                      </a:r>
                      <a:r>
                        <a:rPr lang="ko-KR" altLang="en-US" sz="1000" dirty="0" smtClean="0"/>
                        <a:t> 이고 그렇지 않으면 </a:t>
                      </a:r>
                      <a:r>
                        <a:rPr lang="en-US" altLang="ko-KR" sz="1000" dirty="0" smtClean="0"/>
                        <a:t>Fail</a:t>
                      </a:r>
                      <a:r>
                        <a:rPr lang="ko-KR" altLang="en-US" sz="1000" dirty="0" smtClean="0"/>
                        <a:t>이다</a:t>
                      </a:r>
                      <a:r>
                        <a:rPr lang="en-US" altLang="ko-KR" sz="1000" dirty="0" smtClean="0"/>
                        <a:t>. </a:t>
                      </a:r>
                    </a:p>
                    <a:p>
                      <a:r>
                        <a:rPr lang="en-US" altLang="ko-KR" sz="1000" dirty="0" smtClean="0"/>
                        <a:t>Pass</a:t>
                      </a:r>
                      <a:r>
                        <a:rPr lang="en-US" altLang="ko-KR" sz="1000" baseline="0" dirty="0" smtClean="0"/>
                        <a:t> / Fail</a:t>
                      </a:r>
                      <a:r>
                        <a:rPr lang="ko-KR" altLang="en-US" sz="1000" dirty="0" smtClean="0"/>
                        <a:t> 결과를 보여 주세요</a:t>
                      </a:r>
                      <a:endParaRPr lang="en-US" altLang="ko-KR" sz="1000" dirty="0" smtClean="0"/>
                    </a:p>
                    <a:p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2. </a:t>
                      </a:r>
                      <a:r>
                        <a:rPr lang="ko-KR" altLang="en-US" sz="1000" dirty="0" smtClean="0"/>
                        <a:t>학생 </a:t>
                      </a:r>
                      <a:r>
                        <a:rPr lang="ko-KR" altLang="en-US" sz="1000" dirty="0" err="1" smtClean="0"/>
                        <a:t>순서별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A,</a:t>
                      </a:r>
                      <a:r>
                        <a:rPr lang="en-US" altLang="ko-KR" sz="1000" baseline="0" dirty="0" smtClean="0"/>
                        <a:t> B, C, D, F </a:t>
                      </a:r>
                      <a:r>
                        <a:rPr lang="ko-KR" altLang="en-US" sz="1000" baseline="0" dirty="0" smtClean="0"/>
                        <a:t>학점을 구하세요</a:t>
                      </a:r>
                      <a:endParaRPr lang="ko-KR" altLang="en-US" sz="1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ko-KR" sz="8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83" y="5385749"/>
            <a:ext cx="2517375" cy="832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187" y="5210062"/>
            <a:ext cx="2346744" cy="1184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883" y="1621423"/>
            <a:ext cx="3163203" cy="1188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826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770" y="1452892"/>
            <a:ext cx="3045498" cy="3857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16561" y="5182146"/>
            <a:ext cx="4498974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/>
              <a:t>for a in range</a:t>
            </a:r>
            <a:r>
              <a:rPr lang="en-US" altLang="ko-KR" sz="2400" dirty="0" smtClean="0"/>
              <a:t>( A , </a:t>
            </a:r>
            <a:r>
              <a:rPr lang="en-US" altLang="ko-KR" sz="2400" dirty="0"/>
              <a:t>B</a:t>
            </a:r>
            <a:r>
              <a:rPr lang="en-US" altLang="ko-KR" sz="2400" dirty="0" smtClean="0"/>
              <a:t>):</a:t>
            </a:r>
          </a:p>
          <a:p>
            <a:r>
              <a:rPr lang="en-US" altLang="ko-KR" sz="2400" dirty="0" smtClean="0"/>
              <a:t>    for </a:t>
            </a:r>
            <a:r>
              <a:rPr lang="en-US" altLang="ko-KR" sz="2400" dirty="0"/>
              <a:t>b in </a:t>
            </a:r>
            <a:r>
              <a:rPr lang="en-US" altLang="ko-KR" sz="2400" dirty="0" smtClean="0"/>
              <a:t>range( C , </a:t>
            </a:r>
            <a:r>
              <a:rPr lang="en-US" altLang="ko-KR" sz="2400" dirty="0"/>
              <a:t>D</a:t>
            </a:r>
            <a:r>
              <a:rPr lang="en-US" altLang="ko-KR" sz="2400" dirty="0" smtClean="0"/>
              <a:t>):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   print</a:t>
            </a:r>
            <a:r>
              <a:rPr lang="en-US" altLang="ko-KR" sz="2400" dirty="0"/>
              <a:t>( </a:t>
            </a:r>
            <a:r>
              <a:rPr lang="en-US" altLang="ko-KR" sz="2400" dirty="0" err="1"/>
              <a:t>a</a:t>
            </a:r>
            <a:r>
              <a:rPr lang="en-US" altLang="ko-KR" sz="2400" dirty="0" err="1" smtClean="0"/>
              <a:t>,“x",</a:t>
            </a:r>
            <a:r>
              <a:rPr lang="en-US" altLang="ko-KR" sz="2400" dirty="0" err="1"/>
              <a:t>b</a:t>
            </a:r>
            <a:r>
              <a:rPr lang="en-US" altLang="ko-KR" sz="2400" dirty="0" smtClean="0"/>
              <a:t>,'=', a*b )</a:t>
            </a:r>
          </a:p>
          <a:p>
            <a:endParaRPr lang="en-US" altLang="ko-KR" sz="2400" dirty="0"/>
          </a:p>
        </p:txBody>
      </p:sp>
      <p:sp>
        <p:nvSpPr>
          <p:cNvPr id="4" name="직사각형 3"/>
          <p:cNvSpPr/>
          <p:nvPr/>
        </p:nvSpPr>
        <p:spPr>
          <a:xfrm>
            <a:off x="1127341" y="5614600"/>
            <a:ext cx="3732757" cy="778371"/>
          </a:xfrm>
          <a:prstGeom prst="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58906" y="5211240"/>
            <a:ext cx="227337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oop 1 (</a:t>
            </a:r>
            <a:r>
              <a:rPr lang="pt-BR" altLang="ko-KR" dirty="0"/>
              <a:t> 2</a:t>
            </a:r>
            <a:r>
              <a:rPr lang="pt-BR" altLang="ko-KR" dirty="0" smtClean="0"/>
              <a:t> </a:t>
            </a:r>
            <a:r>
              <a:rPr lang="pt-BR" altLang="ko-KR" dirty="0"/>
              <a:t>≤ </a:t>
            </a:r>
            <a:r>
              <a:rPr lang="en-US" altLang="ko-KR" dirty="0" smtClean="0"/>
              <a:t>a </a:t>
            </a:r>
            <a:r>
              <a:rPr lang="pt-BR" altLang="ko-KR" dirty="0"/>
              <a:t>≤</a:t>
            </a:r>
            <a:r>
              <a:rPr lang="en-US" altLang="ko-KR" dirty="0" smtClean="0"/>
              <a:t> 9 )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33853" y="5830190"/>
            <a:ext cx="237276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oop 2 ( </a:t>
            </a:r>
            <a:r>
              <a:rPr lang="pt-BR" altLang="ko-KR" dirty="0"/>
              <a:t>1</a:t>
            </a:r>
            <a:r>
              <a:rPr lang="pt-BR" altLang="ko-KR" dirty="0" smtClean="0"/>
              <a:t> </a:t>
            </a:r>
            <a:r>
              <a:rPr lang="pt-BR" altLang="ko-KR" dirty="0"/>
              <a:t>≤ </a:t>
            </a:r>
            <a:r>
              <a:rPr lang="en-US" altLang="ko-KR" dirty="0" smtClean="0"/>
              <a:t>b </a:t>
            </a:r>
            <a:r>
              <a:rPr lang="pt-BR" altLang="ko-KR" dirty="0"/>
              <a:t>≤</a:t>
            </a:r>
            <a:r>
              <a:rPr lang="en-US" altLang="ko-KR" dirty="0" smtClean="0"/>
              <a:t> 9 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7" name="오른쪽 화살표 6"/>
          <p:cNvSpPr/>
          <p:nvPr/>
        </p:nvSpPr>
        <p:spPr>
          <a:xfrm>
            <a:off x="5267727" y="5295698"/>
            <a:ext cx="403497" cy="184666"/>
          </a:xfrm>
          <a:prstGeom prst="rightArrow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4962395" y="5908428"/>
            <a:ext cx="710918" cy="184666"/>
          </a:xfrm>
          <a:prstGeom prst="rightArrow">
            <a:avLst/>
          </a:prstGeom>
          <a:solidFill>
            <a:schemeClr val="accent6">
              <a:alpha val="29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22300" y="1035995"/>
            <a:ext cx="732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반복문</a:t>
            </a:r>
            <a:r>
              <a:rPr lang="ko-KR" altLang="en-US" dirty="0" smtClean="0"/>
              <a:t> 안에 </a:t>
            </a:r>
            <a:r>
              <a:rPr lang="ko-KR" altLang="en-US" dirty="0" err="1" smtClean="0"/>
              <a:t>반복문이</a:t>
            </a:r>
            <a:r>
              <a:rPr lang="ko-KR" altLang="en-US" dirty="0" smtClean="0"/>
              <a:t> 들어가는 형태를 중첩 루프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다중 루프</a:t>
            </a:r>
            <a:r>
              <a:rPr lang="en-US" altLang="ko-KR" dirty="0" smtClean="0"/>
              <a:t>)</a:t>
            </a:r>
            <a:r>
              <a:rPr lang="ko-KR" altLang="en-US" dirty="0" smtClean="0"/>
              <a:t>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7937501" y="6200040"/>
            <a:ext cx="411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dk1"/>
                </a:solidFill>
              </a:rPr>
              <a:t>- </a:t>
            </a:r>
            <a:r>
              <a:rPr lang="en-US" altLang="ko-KR" sz="1600" dirty="0">
                <a:solidFill>
                  <a:schemeClr val="dk1"/>
                </a:solidFill>
              </a:rPr>
              <a:t>range( 1</a:t>
            </a:r>
            <a:r>
              <a:rPr lang="en-US" altLang="ko-KR" sz="1600" dirty="0" smtClean="0">
                <a:solidFill>
                  <a:schemeClr val="dk1"/>
                </a:solidFill>
              </a:rPr>
              <a:t>, 10)      </a:t>
            </a:r>
            <a:r>
              <a:rPr lang="en-US" altLang="ko-KR" sz="1600" dirty="0">
                <a:solidFill>
                  <a:schemeClr val="dk1"/>
                </a:solidFill>
              </a:rPr>
              <a:t>: </a:t>
            </a:r>
            <a:r>
              <a:rPr lang="en-US" altLang="ko-KR" sz="1600" dirty="0" smtClean="0">
                <a:solidFill>
                  <a:schemeClr val="dk1"/>
                </a:solidFill>
              </a:rPr>
              <a:t>1, </a:t>
            </a:r>
            <a:r>
              <a:rPr lang="en-US" altLang="ko-KR" sz="1600" dirty="0">
                <a:solidFill>
                  <a:schemeClr val="dk1"/>
                </a:solidFill>
              </a:rPr>
              <a:t>2</a:t>
            </a:r>
            <a:r>
              <a:rPr lang="en-US" altLang="ko-KR" sz="1600" dirty="0" smtClean="0">
                <a:solidFill>
                  <a:schemeClr val="dk1"/>
                </a:solidFill>
              </a:rPr>
              <a:t>, ….,9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(10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은 포함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X)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en-US" altLang="ko-KR" sz="1600" dirty="0" smtClean="0">
                <a:solidFill>
                  <a:schemeClr val="dk1"/>
                </a:solidFill>
              </a:rPr>
              <a:t>- range</a:t>
            </a:r>
            <a:r>
              <a:rPr lang="en-US" altLang="ko-KR" sz="1600" dirty="0" smtClean="0"/>
              <a:t>(</a:t>
            </a:r>
            <a:r>
              <a:rPr lang="en-US" altLang="ko-KR" sz="1600" dirty="0" smtClean="0">
                <a:solidFill>
                  <a:schemeClr val="dk1"/>
                </a:solidFill>
              </a:rPr>
              <a:t>0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chemeClr val="dk1"/>
                </a:solidFill>
              </a:rPr>
              <a:t>10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chemeClr val="dk1"/>
                </a:solidFill>
              </a:rPr>
              <a:t>2</a:t>
            </a:r>
            <a:r>
              <a:rPr lang="en-US" altLang="ko-KR" sz="1600" dirty="0"/>
              <a:t>)  : 0, 2, 4, 6, </a:t>
            </a:r>
            <a:r>
              <a:rPr lang="en-US" altLang="ko-KR" sz="1600" dirty="0" smtClean="0"/>
              <a:t>8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600" y="4604695"/>
            <a:ext cx="378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구구단</a:t>
            </a:r>
            <a:r>
              <a:rPr lang="en-US" altLang="ko-KR" dirty="0" smtClean="0"/>
              <a:t>(a x b)</a:t>
            </a:r>
            <a:r>
              <a:rPr lang="ko-KR" altLang="en-US" dirty="0" smtClean="0"/>
              <a:t> 출력하는 프로그램 </a:t>
            </a:r>
            <a:endParaRPr lang="ko-KR" alt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97" y="1585615"/>
            <a:ext cx="5963027" cy="2536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606" y="1920500"/>
            <a:ext cx="2074594" cy="2074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이중 루프 이해 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041" y="607357"/>
            <a:ext cx="3417259" cy="83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133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while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문 필요성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438693"/>
              </p:ext>
            </p:extLst>
          </p:nvPr>
        </p:nvGraphicFramePr>
        <p:xfrm>
          <a:off x="203201" y="1050841"/>
          <a:ext cx="11785600" cy="5318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567"/>
                <a:gridCol w="4936297"/>
                <a:gridCol w="5562736"/>
              </a:tblGrid>
              <a:tr h="59401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while </a:t>
                      </a:r>
                      <a:r>
                        <a:rPr lang="ko-KR" altLang="en-US" sz="1200" dirty="0" smtClean="0"/>
                        <a:t>문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/>
                        <a:t>반복문</a:t>
                      </a:r>
                      <a:r>
                        <a:rPr lang="ko-KR" altLang="en-US" sz="1200" dirty="0" smtClean="0"/>
                        <a:t> </a:t>
                      </a:r>
                      <a:r>
                        <a:rPr lang="en-US" altLang="ko-KR" sz="1200" dirty="0" smtClean="0"/>
                        <a:t>( loop 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반복적인 작업을 가능하게 해주는 알고리즘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 anchor="ctr"/>
                </a:tc>
              </a:tr>
              <a:tr h="18603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내용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특정 조건을 만족하는 경우 수행 할 수 있음</a:t>
                      </a:r>
                      <a:r>
                        <a:rPr lang="ko-KR" altLang="en-US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while</a:t>
                      </a:r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사용할 경우 반복을 멈추게 하는 장치</a:t>
                      </a:r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(break)</a:t>
                      </a:r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필요</a:t>
                      </a:r>
                      <a:r>
                        <a:rPr lang="ko-KR" altLang="en-US" sz="12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그렇지 않으면 무한루프에 들어가 셀이 무한히 수행 됨</a:t>
                      </a:r>
                      <a:endParaRPr lang="en-US" altLang="ko-KR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2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while</a:t>
                      </a:r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2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조건문</a:t>
                      </a:r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&gt;: </a:t>
                      </a:r>
                    </a:p>
                    <a:p>
                      <a:pPr latinLnBrk="1"/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수행할 문장</a:t>
                      </a:r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1&gt; </a:t>
                      </a:r>
                    </a:p>
                    <a:p>
                      <a:pPr latinLnBrk="1"/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수행할 문장</a:t>
                      </a:r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2&gt; </a:t>
                      </a:r>
                    </a:p>
                    <a:p>
                      <a:pPr latinLnBrk="1"/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&lt;</a:t>
                      </a:r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수행할 문장</a:t>
                      </a:r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latinLnBrk="1"/>
                      <a:endParaRPr lang="en-US" altLang="ko-KR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ko-KR" altLang="en-US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열 번 찍어 안 넘어 가는 나무 없다 </a:t>
                      </a:r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10</a:t>
                      </a:r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번 </a:t>
                      </a:r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(</a:t>
                      </a:r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반복해서</a:t>
                      </a:r>
                      <a:r>
                        <a:rPr lang="en-US" altLang="ko-KR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)</a:t>
                      </a:r>
                      <a:r>
                        <a:rPr lang="ko-KR" alt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찍으면 나무가 넘어 간다</a:t>
                      </a:r>
                      <a:endParaRPr lang="en-US" altLang="ko-KR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  <a:sym typeface="Wingdings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23317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실제 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ko-KR" altLang="en-US" sz="1200" dirty="0" smtClean="0"/>
                        <a:t>사용</a:t>
                      </a:r>
                      <a:endParaRPr lang="ko-KR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 = cv2.VideoCapture('D:\\</a:t>
                      </a:r>
                      <a:r>
                        <a:rPr lang="en-US" altLang="ko-KR" sz="12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py_lab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\\</a:t>
                      </a:r>
                      <a:r>
                        <a:rPr lang="en-US" altLang="ko-KR" sz="12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py_lec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\\03\\face5.mp4')</a:t>
                      </a: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face.mp4 </a:t>
                      </a:r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동영상을 사용하겠다 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파일 이름 지정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while(</a:t>
                      </a:r>
                      <a:r>
                        <a:rPr lang="en-US" altLang="ko-KR" sz="12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cap.isOpened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()):                                                                   # while</a:t>
                      </a:r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문이 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True(</a:t>
                      </a:r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카메라 영상</a:t>
                      </a: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데이터가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있으</a:t>
                      </a: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면 </a:t>
                      </a:r>
                      <a:r>
                        <a:rPr lang="ko-KR" altLang="en-US" sz="12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반복문</a:t>
                      </a: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(while</a:t>
                      </a: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</a:t>
                      </a: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반복 수행</a:t>
                      </a: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2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ret, frame = </a:t>
                      </a:r>
                      <a:r>
                        <a:rPr lang="en-US" altLang="ko-KR" sz="12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cap.read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endParaRPr lang="en-US" altLang="ko-KR" sz="12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if(ret):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cv2.imshow('frame', frame)                                                    </a:t>
                      </a: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</a:t>
                      </a:r>
                      <a:r>
                        <a:rPr lang="en-US" altLang="ko-KR" sz="12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영상을 보여 주세요</a:t>
                      </a:r>
                      <a:endParaRPr lang="en-US" altLang="ko-KR" sz="12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if cv2.waitKey(5) &amp; 0xFF == 27:                                                   # press esc-key to exit</a:t>
                      </a:r>
                    </a:p>
                    <a:p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          break</a:t>
                      </a:r>
                    </a:p>
                    <a:p>
                      <a:endParaRPr lang="en-US" altLang="ko-KR" sz="12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cap.release</a:t>
                      </a:r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en-US" altLang="ko-KR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cv2.destroyAllWindows()                                                               # </a:t>
                      </a:r>
                      <a:r>
                        <a:rPr lang="ko-KR" altLang="en-US" sz="12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영상 데이터가 없으면 창을 닫아라</a:t>
                      </a:r>
                      <a:endParaRPr lang="en-US" altLang="ko-KR" sz="12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pt-BR" altLang="ko-KR" sz="1200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063" y="2177187"/>
            <a:ext cx="5378166" cy="162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827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함수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(function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927878"/>
              </p:ext>
            </p:extLst>
          </p:nvPr>
        </p:nvGraphicFramePr>
        <p:xfrm>
          <a:off x="99787" y="1035934"/>
          <a:ext cx="12009036" cy="5690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255"/>
                <a:gridCol w="304588"/>
                <a:gridCol w="748242"/>
                <a:gridCol w="4096928"/>
                <a:gridCol w="6470023"/>
              </a:tblGrid>
              <a:tr h="25059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함수</a:t>
                      </a:r>
                      <a:endParaRPr lang="ko-KR" altLang="en-US" sz="1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수학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smtClean="0"/>
                        <a:t>프로그래밍</a:t>
                      </a:r>
                    </a:p>
                  </a:txBody>
                  <a:tcPr anchor="ctr"/>
                </a:tc>
              </a:tr>
              <a:tr h="751797">
                <a:tc rowSpan="2"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개념</a:t>
                      </a:r>
                      <a:endParaRPr lang="ko-KR" altLang="en-US" sz="1000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00" baseline="0" dirty="0" smtClean="0">
                          <a:sym typeface="Wingdings" pitchFamily="2" charset="2"/>
                        </a:rPr>
                        <a:t>함수는 </a:t>
                      </a:r>
                      <a:r>
                        <a:rPr lang="ko-KR" altLang="en-US" sz="1000" baseline="0" dirty="0" err="1" smtClean="0">
                          <a:sym typeface="Wingdings" pitchFamily="2" charset="2"/>
                        </a:rPr>
                        <a:t>입력값에</a:t>
                      </a:r>
                      <a:r>
                        <a:rPr lang="ko-KR" altLang="en-US" sz="1000" baseline="0" dirty="0" smtClean="0">
                          <a:sym typeface="Wingdings" pitchFamily="2" charset="2"/>
                        </a:rPr>
                        <a:t> 따라 </a:t>
                      </a:r>
                      <a:r>
                        <a:rPr lang="ko-KR" altLang="en-US" sz="1000" baseline="0" dirty="0" err="1" smtClean="0">
                          <a:sym typeface="Wingdings" pitchFamily="2" charset="2"/>
                        </a:rPr>
                        <a:t>출력값을</a:t>
                      </a:r>
                      <a:r>
                        <a:rPr lang="ko-KR" altLang="en-US" sz="1000" baseline="0" dirty="0" smtClean="0">
                          <a:sym typeface="Wingdings" pitchFamily="2" charset="2"/>
                        </a:rPr>
                        <a:t> 만들어 내는 </a:t>
                      </a:r>
                      <a:endParaRPr lang="en-US" altLang="ko-KR" sz="10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ko-KR" altLang="en-US" sz="1000" baseline="0" dirty="0" smtClean="0">
                          <a:sym typeface="Wingdings" pitchFamily="2" charset="2"/>
                        </a:rPr>
                        <a:t>‘블랙 박스’와 같다</a:t>
                      </a:r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어떤 행동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기능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작성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함수화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해서 반복해서 할 수 있게 하는 것</a:t>
                      </a:r>
                      <a:endParaRPr lang="en-US" altLang="ko-KR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프로그램에 문제가 발생하거나 기능의 변경이 필요할 때에도 손쉽게 유지보수</a:t>
                      </a:r>
                      <a:r>
                        <a:rPr lang="ko-KR" altLang="en-US" sz="10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가능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 재활용 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1179323">
                <a:tc gridSpan="3"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000" dirty="0" smtClean="0"/>
                    </a:p>
                  </a:txBody>
                  <a:tcPr anchor="ctr"/>
                </a:tc>
              </a:tr>
              <a:tr h="58473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구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smtClean="0"/>
                        <a:t>분</a:t>
                      </a:r>
                      <a:endParaRPr lang="ko-KR" altLang="en-US" sz="1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함수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내장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en-US" altLang="ko-KR" sz="1000" dirty="0" smtClean="0"/>
                        <a:t>(built-in)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altLang="ko-KR" sz="1000" baseline="0" dirty="0" smtClean="0"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print( ) , type( ) , abs( )… </a:t>
                      </a:r>
                    </a:p>
                    <a:p>
                      <a:pPr algn="l"/>
                      <a:endParaRPr lang="en-US" altLang="ko-KR" sz="10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(https://docs.python.org/3/library/functions.html)</a:t>
                      </a:r>
                    </a:p>
                  </a:txBody>
                  <a:tcPr anchor="ctr"/>
                </a:tc>
              </a:tr>
              <a:tr h="68004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사용자 </a:t>
                      </a:r>
                      <a:endParaRPr lang="en-US" altLang="ko-KR" sz="1000" dirty="0" smtClean="0"/>
                    </a:p>
                    <a:p>
                      <a:pPr algn="ctr" latinLnBrk="1"/>
                      <a:r>
                        <a:rPr lang="ko-KR" altLang="en-US" sz="1000" dirty="0" smtClean="0"/>
                        <a:t>정의 함수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plus(x, y) = </a:t>
                      </a:r>
                      <a:r>
                        <a:rPr lang="en-US" altLang="ko-KR" sz="1000" baseline="0" dirty="0" err="1" smtClean="0">
                          <a:sym typeface="Wingdings" pitchFamily="2" charset="2"/>
                        </a:rPr>
                        <a:t>x+y</a:t>
                      </a:r>
                      <a:endParaRPr lang="en-US" altLang="ko-KR" sz="1000" baseline="0" dirty="0" smtClean="0"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000" smtClean="0"/>
                        <a:t>def </a:t>
                      </a:r>
                      <a:r>
                        <a:rPr lang="pt-BR" altLang="ko-KR" sz="1000" dirty="0" smtClean="0"/>
                        <a:t>plus(x, y):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000" dirty="0" smtClean="0"/>
                        <a:t>    </a:t>
                      </a:r>
                      <a:r>
                        <a:rPr lang="en-US" altLang="ko-KR" sz="1000" dirty="0" smtClean="0"/>
                        <a:t>print(</a:t>
                      </a:r>
                      <a:r>
                        <a:rPr lang="pt-BR" altLang="ko-KR" sz="1000" dirty="0" smtClean="0"/>
                        <a:t>x + y) </a:t>
                      </a:r>
                    </a:p>
                  </a:txBody>
                  <a:tcPr anchor="ctr"/>
                </a:tc>
              </a:tr>
              <a:tr h="108592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모듈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내장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import math (</a:t>
                      </a:r>
                      <a:r>
                        <a:rPr lang="en-US" altLang="ko-KR" sz="1000" baseline="0" dirty="0" smtClean="0">
                          <a:sym typeface="Wingdings" pitchFamily="2" charset="2"/>
                          <a:hlinkClick r:id="rId2"/>
                        </a:rPr>
                        <a:t>https://docs.python.org/3/library/math.html</a:t>
                      </a:r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)</a:t>
                      </a:r>
                    </a:p>
                    <a:p>
                      <a:pPr algn="l"/>
                      <a:endParaRPr lang="en-US" altLang="ko-KR" sz="10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import </a:t>
                      </a:r>
                      <a:r>
                        <a:rPr lang="en-US" altLang="ko-KR" sz="1000" baseline="0" dirty="0" err="1" smtClean="0">
                          <a:sym typeface="Wingdings" pitchFamily="2" charset="2"/>
                        </a:rPr>
                        <a:t>datetime</a:t>
                      </a:r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 (</a:t>
                      </a:r>
                      <a:r>
                        <a:rPr lang="en-US" altLang="ko-KR" sz="1000" baseline="0" dirty="0" smtClean="0">
                          <a:sym typeface="Wingdings" pitchFamily="2" charset="2"/>
                          <a:hlinkClick r:id="rId3"/>
                        </a:rPr>
                        <a:t>https://docs.python.org/3/library/datetime.html</a:t>
                      </a:r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)</a:t>
                      </a:r>
                    </a:p>
                    <a:p>
                      <a:pPr algn="l"/>
                      <a:endParaRPr lang="en-US" altLang="ko-KR" sz="1000" baseline="0" dirty="0" smtClean="0"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en-US" altLang="ko-KR" sz="1000" dirty="0" err="1" smtClean="0"/>
                        <a:t>datetime</a:t>
                      </a:r>
                      <a:r>
                        <a:rPr lang="en-US" altLang="ko-KR" sz="1000" dirty="0" smtClean="0"/>
                        <a:t> </a:t>
                      </a:r>
                    </a:p>
                    <a:p>
                      <a:pPr algn="l"/>
                      <a:r>
                        <a:rPr lang="en-US" altLang="ko-KR" sz="1000" dirty="0" err="1" smtClean="0"/>
                        <a:t>date_time</a:t>
                      </a:r>
                      <a:r>
                        <a:rPr lang="en-US" altLang="ko-KR" sz="1000" dirty="0" smtClean="0"/>
                        <a:t> = </a:t>
                      </a:r>
                      <a:r>
                        <a:rPr lang="en-US" altLang="ko-KR" sz="1000" dirty="0" err="1" smtClean="0"/>
                        <a:t>datetime.datetime.now</a:t>
                      </a:r>
                      <a:r>
                        <a:rPr lang="en-US" altLang="ko-KR" sz="1000" dirty="0" smtClean="0"/>
                        <a:t>() </a:t>
                      </a:r>
                    </a:p>
                    <a:p>
                      <a:pPr algn="l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date_time</a:t>
                      </a:r>
                      <a:r>
                        <a:rPr lang="en-US" altLang="ko-KR" sz="1000" dirty="0" smtClean="0"/>
                        <a:t>)</a:t>
                      </a:r>
                    </a:p>
                    <a:p>
                      <a:pPr algn="l"/>
                      <a:endParaRPr lang="en-US" altLang="ko-KR" sz="10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000" dirty="0" err="1" smtClean="0"/>
                        <a:t>date_today</a:t>
                      </a:r>
                      <a:r>
                        <a:rPr lang="en-US" altLang="ko-KR" sz="1000" dirty="0" smtClean="0"/>
                        <a:t> = </a:t>
                      </a:r>
                      <a:r>
                        <a:rPr lang="en-US" altLang="ko-KR" sz="1000" dirty="0" err="1" smtClean="0"/>
                        <a:t>datetime.date.today</a:t>
                      </a:r>
                      <a:r>
                        <a:rPr lang="en-US" altLang="ko-KR" sz="1000" dirty="0" smtClean="0"/>
                        <a:t>() </a:t>
                      </a:r>
                    </a:p>
                    <a:p>
                      <a:pPr algn="l"/>
                      <a:r>
                        <a:rPr lang="en-US" altLang="ko-KR" sz="1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dirty="0" err="1" smtClean="0"/>
                        <a:t>date_today</a:t>
                      </a:r>
                      <a:r>
                        <a:rPr lang="en-US" altLang="ko-KR" sz="1000" dirty="0" smtClean="0"/>
                        <a:t>)</a:t>
                      </a:r>
                      <a:endParaRPr lang="en-US" altLang="ko-KR" sz="1000" baseline="0" dirty="0" smtClean="0"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7517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외장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pip install </a:t>
                      </a:r>
                      <a:r>
                        <a:rPr lang="en-US" altLang="ko-KR" sz="1000" baseline="0" dirty="0" err="1" smtClean="0">
                          <a:sym typeface="Wingdings" pitchFamily="2" charset="2"/>
                        </a:rPr>
                        <a:t>numpy</a:t>
                      </a:r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1000" baseline="0" dirty="0" err="1" smtClean="0">
                          <a:sym typeface="Wingdings" pitchFamily="2" charset="2"/>
                        </a:rPr>
                        <a:t>matplotlib</a:t>
                      </a:r>
                      <a:endParaRPr lang="en-US" altLang="ko-KR" sz="1000" baseline="0" dirty="0" smtClean="0">
                        <a:sym typeface="Wingdings" pitchFamily="2" charset="2"/>
                      </a:endParaRPr>
                    </a:p>
                    <a:p>
                      <a:pPr algn="l"/>
                      <a:endParaRPr lang="en-US" altLang="ko-KR" sz="10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import </a:t>
                      </a:r>
                      <a:r>
                        <a:rPr lang="en-US" altLang="ko-KR" sz="1000" baseline="0" dirty="0" err="1" smtClean="0">
                          <a:sym typeface="Wingdings" pitchFamily="2" charset="2"/>
                        </a:rPr>
                        <a:t>numpy</a:t>
                      </a:r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 (https://numpy.org/)</a:t>
                      </a:r>
                    </a:p>
                    <a:p>
                      <a:pPr algn="l"/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import </a:t>
                      </a:r>
                      <a:r>
                        <a:rPr lang="en-US" altLang="ko-KR" sz="1000" baseline="0" dirty="0" err="1" smtClean="0">
                          <a:sym typeface="Wingdings" pitchFamily="2" charset="2"/>
                        </a:rPr>
                        <a:t>matplotlib</a:t>
                      </a:r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 (https://matplotlib.org/)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 </a:t>
                      </a:r>
                      <a:r>
                        <a:rPr lang="en-US" altLang="ko-KR" sz="10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 </a:t>
                      </a:r>
                      <a:r>
                        <a:rPr lang="en-US" altLang="ko-KR" sz="10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</a:t>
                      </a:r>
                      <a:endParaRPr lang="en-US" altLang="ko-KR" sz="10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import </a:t>
                      </a:r>
                      <a:r>
                        <a:rPr lang="en-US" altLang="ko-KR" sz="10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matplotlib.pyplot</a:t>
                      </a: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as </a:t>
                      </a:r>
                      <a:r>
                        <a:rPr lang="en-US" altLang="ko-KR" sz="10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plt</a:t>
                      </a:r>
                      <a:endParaRPr lang="en-US" altLang="ko-KR" sz="10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/>
                      </a:r>
                      <a:b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 = </a:t>
                      </a:r>
                      <a:r>
                        <a:rPr lang="en-US" altLang="ko-KR" sz="10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np.arange</a:t>
                      </a: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(0, 2*3.141592, 0.1)</a:t>
                      </a:r>
                    </a:p>
                    <a:p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 = </a:t>
                      </a:r>
                      <a:r>
                        <a:rPr lang="en-US" altLang="ko-KR" sz="10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np.sin</a:t>
                      </a: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(x)</a:t>
                      </a:r>
                    </a:p>
                    <a:p>
                      <a:r>
                        <a:rPr lang="en-US" altLang="ko-KR" sz="10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plt.plot</a:t>
                      </a: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(x, y)</a:t>
                      </a:r>
                    </a:p>
                    <a:p>
                      <a:r>
                        <a:rPr lang="en-US" altLang="ko-KR" sz="10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plt.show</a:t>
                      </a: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3"/>
          <a:stretch/>
        </p:blipFill>
        <p:spPr bwMode="auto">
          <a:xfrm>
            <a:off x="3074639" y="2108539"/>
            <a:ext cx="1196647" cy="102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465" y="2095831"/>
            <a:ext cx="1430217" cy="1035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Tutorial 11: Python Library, Package, Module &amp; Function - PROGRAMMING CAMP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t="1353" r="984"/>
          <a:stretch/>
        </p:blipFill>
        <p:spPr bwMode="auto">
          <a:xfrm>
            <a:off x="8220075" y="3953859"/>
            <a:ext cx="3781425" cy="226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4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8.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디지털 이미지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해상도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57" y="1510906"/>
            <a:ext cx="9829647" cy="238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2"/>
          <a:stretch/>
        </p:blipFill>
        <p:spPr bwMode="auto">
          <a:xfrm>
            <a:off x="4156283" y="4049487"/>
            <a:ext cx="7692902" cy="2651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35426" y="1146406"/>
            <a:ext cx="90482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solidFill>
                  <a:schemeClr val="dk1"/>
                </a:solidFill>
              </a:rPr>
              <a:t>이미지 해상도</a:t>
            </a:r>
            <a:r>
              <a:rPr lang="en-US" altLang="ko-KR" dirty="0" smtClean="0">
                <a:solidFill>
                  <a:schemeClr val="dk1"/>
                </a:solidFill>
              </a:rPr>
              <a:t>(Resolution) : 2</a:t>
            </a:r>
            <a:r>
              <a:rPr lang="ko-KR" altLang="en-US" dirty="0">
                <a:solidFill>
                  <a:schemeClr val="dk1"/>
                </a:solidFill>
              </a:rPr>
              <a:t>차원 공간에서 </a:t>
            </a:r>
            <a:r>
              <a:rPr lang="en-US" altLang="ko-KR" dirty="0" err="1" smtClean="0">
                <a:solidFill>
                  <a:schemeClr val="dk1"/>
                </a:solidFill>
              </a:rPr>
              <a:t>x,y</a:t>
            </a:r>
            <a:r>
              <a:rPr lang="en-US" altLang="ko-KR" dirty="0" smtClean="0">
                <a:solidFill>
                  <a:schemeClr val="dk1"/>
                </a:solidFill>
              </a:rPr>
              <a:t> </a:t>
            </a:r>
            <a:r>
              <a:rPr lang="en-US" altLang="ko-KR" dirty="0">
                <a:solidFill>
                  <a:schemeClr val="dk1"/>
                </a:solidFill>
              </a:rPr>
              <a:t>,</a:t>
            </a:r>
            <a:r>
              <a:rPr lang="ko-KR" altLang="en-US" dirty="0">
                <a:solidFill>
                  <a:schemeClr val="dk1"/>
                </a:solidFill>
              </a:rPr>
              <a:t>축 방향의 </a:t>
            </a:r>
            <a:r>
              <a:rPr lang="en-US" altLang="ko-KR" dirty="0">
                <a:solidFill>
                  <a:schemeClr val="dk1"/>
                </a:solidFill>
              </a:rPr>
              <a:t>Sampling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en-US" altLang="ko-KR" dirty="0">
                <a:solidFill>
                  <a:schemeClr val="dk1"/>
                </a:solidFill>
              </a:rPr>
              <a:t>Pixel</a:t>
            </a:r>
            <a:r>
              <a:rPr lang="ko-KR" altLang="en-US" dirty="0">
                <a:solidFill>
                  <a:schemeClr val="dk1"/>
                </a:solidFill>
              </a:rPr>
              <a:t> 개수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43" y="4103450"/>
            <a:ext cx="3271350" cy="2302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203" y="1651136"/>
            <a:ext cx="1571981" cy="1566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372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5895" y="150379"/>
            <a:ext cx="3446660" cy="646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강의 계획</a:t>
            </a:r>
            <a:endParaRPr lang="ko-KR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014384"/>
              </p:ext>
            </p:extLst>
          </p:nvPr>
        </p:nvGraphicFramePr>
        <p:xfrm>
          <a:off x="568259" y="1069117"/>
          <a:ext cx="9828344" cy="5498064"/>
        </p:xfrm>
        <a:graphic>
          <a:graphicData uri="http://schemas.openxmlformats.org/drawingml/2006/table">
            <a:tbl>
              <a:tblPr/>
              <a:tblGrid>
                <a:gridCol w="847803"/>
                <a:gridCol w="7078286"/>
                <a:gridCol w="1902255"/>
              </a:tblGrid>
              <a:tr h="3715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강의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강의 내용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715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1.</a:t>
                      </a:r>
                      <a:r>
                        <a:rPr lang="en-US" altLang="ko-KR" sz="11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1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리눅스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및 </a:t>
                      </a:r>
                      <a:r>
                        <a:rPr lang="ko-KR" altLang="en-US" sz="1100" b="1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소개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2-1.</a:t>
                      </a:r>
                      <a:r>
                        <a:rPr lang="en-US" altLang="ko-KR" sz="11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Remote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 환경 구축 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(with</a:t>
                      </a:r>
                      <a:r>
                        <a:rPr lang="en-US" altLang="ko-KR" sz="11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VSCODE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2-2. Local</a:t>
                      </a:r>
                      <a:r>
                        <a:rPr lang="en-US" altLang="ko-KR" sz="11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1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 환경 구축 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(with</a:t>
                      </a:r>
                      <a:r>
                        <a:rPr lang="en-US" altLang="ko-KR" sz="11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VSCODE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100" b="1" kern="0" spc="0" dirty="0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3-1. VSCODE</a:t>
                      </a:r>
                      <a:r>
                        <a:rPr lang="en-US" altLang="ko-KR" sz="11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사용하여</a:t>
                      </a:r>
                      <a:r>
                        <a:rPr lang="en-US" altLang="ko-KR" sz="11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1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실행 </a:t>
                      </a:r>
                      <a:r>
                        <a:rPr lang="en-US" altLang="ko-KR" sz="11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얼굴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인식 및 손가락 인식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(with</a:t>
                      </a:r>
                      <a:r>
                        <a:rPr lang="en-US" altLang="ko-KR" sz="11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100" b="1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mediapipe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100" b="1" kern="0" spc="0" dirty="0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3-2. </a:t>
                      </a:r>
                      <a:r>
                        <a:rPr lang="ko-KR" altLang="en-US" sz="11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변수</a:t>
                      </a:r>
                      <a:r>
                        <a:rPr lang="en-US" altLang="ko-KR" sz="11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변수의 개념과 종류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4-1. </a:t>
                      </a:r>
                      <a:r>
                        <a:rPr lang="ko-KR" altLang="en-US" sz="11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조건문</a:t>
                      </a:r>
                      <a:r>
                        <a:rPr lang="en-US" altLang="ko-KR" sz="11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if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비교 연산자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4-2.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중복 </a:t>
                      </a:r>
                      <a:r>
                        <a:rPr lang="ko-KR" altLang="en-US" sz="11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조건문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구현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en-US" altLang="ko-KR" sz="11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if~else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en-US" altLang="ko-KR" sz="11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elif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100" b="1" kern="0" spc="0" dirty="0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</a:t>
                      </a:r>
                      <a:r>
                        <a:rPr lang="en-US" altLang="ko-KR" sz="11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. 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for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리스트 함께 사용하기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5-2.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이중루프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– for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</a:t>
                      </a:r>
                      <a:r>
                        <a:rPr lang="ko-KR" altLang="en-US" sz="11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반복문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제어</a:t>
                      </a:r>
                      <a:endParaRPr lang="en-US" altLang="ko-KR" sz="1100" b="1" kern="0" spc="0" dirty="0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5-3. While</a:t>
                      </a:r>
                      <a:r>
                        <a:rPr lang="en-US" altLang="ko-KR" sz="11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1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문</a:t>
                      </a:r>
                      <a:endParaRPr lang="ko-KR" altLang="en-US" sz="1100" b="1" kern="0" spc="0" dirty="0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15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6-1.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함수의 정의와 호출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6-2.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 매개변수와 </a:t>
                      </a:r>
                      <a:r>
                        <a:rPr lang="ko-KR" altLang="en-US" sz="11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반환값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61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7-1.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표준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외부 모듈 사용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7-2. </a:t>
                      </a:r>
                      <a:r>
                        <a:rPr lang="ko-KR" altLang="en-US" sz="11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넘파이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– </a:t>
                      </a:r>
                      <a:r>
                        <a:rPr lang="en-US" altLang="ko-KR" sz="11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Numpy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설치 및 배열 다루기</a:t>
                      </a:r>
                      <a:r>
                        <a:rPr lang="en-US" altLang="ko-KR" sz="11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(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선형방정식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1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역행렬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행렬식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100" b="1" kern="0" spc="0" dirty="0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7-3.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 시각화 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en-US" altLang="ko-KR" sz="11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Matplotlib</a:t>
                      </a:r>
                      <a:r>
                        <a:rPr lang="en-US" altLang="ko-KR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설치 및 그래프 그리기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992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8. </a:t>
            </a:r>
            <a:r>
              <a: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디지털 이미지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양자화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100" y="1252835"/>
            <a:ext cx="7448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/>
              <a:t>이미지 양자화</a:t>
            </a:r>
            <a:r>
              <a:rPr lang="en-US" altLang="ko-KR" dirty="0" smtClean="0"/>
              <a:t>(Quantization Level) : </a:t>
            </a:r>
            <a:r>
              <a:rPr lang="en-US" altLang="ko-KR" dirty="0">
                <a:solidFill>
                  <a:schemeClr val="dk1"/>
                </a:solidFill>
              </a:rPr>
              <a:t>Sampling</a:t>
            </a:r>
            <a:r>
              <a:rPr lang="ko-KR" altLang="en-US" dirty="0">
                <a:solidFill>
                  <a:schemeClr val="dk1"/>
                </a:solidFill>
              </a:rPr>
              <a:t> </a:t>
            </a:r>
            <a:r>
              <a:rPr lang="en-US" altLang="ko-KR" dirty="0">
                <a:solidFill>
                  <a:schemeClr val="dk1"/>
                </a:solidFill>
              </a:rPr>
              <a:t>Pixel</a:t>
            </a:r>
            <a:r>
              <a:rPr lang="ko-KR" altLang="en-US" dirty="0">
                <a:solidFill>
                  <a:schemeClr val="dk1"/>
                </a:solidFill>
              </a:rPr>
              <a:t>의 밝기 값의 </a:t>
            </a:r>
            <a:r>
              <a:rPr lang="ko-KR" altLang="en-US" dirty="0" smtClean="0">
                <a:solidFill>
                  <a:schemeClr val="dk1"/>
                </a:solidFill>
              </a:rPr>
              <a:t>단계</a:t>
            </a:r>
            <a:endParaRPr lang="en-US" altLang="ko-KR" dirty="0">
              <a:solidFill>
                <a:schemeClr val="dk1"/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31342"/>
            <a:ext cx="4002087" cy="1049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611687" y="2264678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2^8 = 256 ( 0 ~ 255 )</a:t>
            </a:r>
          </a:p>
          <a:p>
            <a:r>
              <a:rPr lang="en-US" altLang="ko-KR" sz="1600" dirty="0" smtClean="0"/>
              <a:t>2^5 =  32  ( 0 ~  31 )</a:t>
            </a:r>
          </a:p>
          <a:p>
            <a:r>
              <a:rPr lang="en-US" altLang="ko-KR" sz="1600" dirty="0" smtClean="0"/>
              <a:t>2^4 =  16  ( 0 ~  15 )</a:t>
            </a:r>
            <a:endParaRPr lang="ko-KR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19100" y="1921778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Black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203700" y="1921778"/>
            <a:ext cx="72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White</a:t>
            </a:r>
            <a:endParaRPr lang="ko-KR" altLang="en-US" sz="1600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823" y="1601290"/>
            <a:ext cx="4728154" cy="490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20" y="3943458"/>
            <a:ext cx="1571981" cy="1566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977171" y="3924072"/>
            <a:ext cx="206692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824771" y="3517672"/>
            <a:ext cx="2443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0                         255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2626562" y="3903413"/>
            <a:ext cx="3465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</a:t>
            </a:r>
          </a:p>
          <a:p>
            <a:endParaRPr lang="en-US" altLang="ko-KR" dirty="0"/>
          </a:p>
          <a:p>
            <a:r>
              <a:rPr lang="en-US" altLang="ko-KR" dirty="0" smtClean="0"/>
              <a:t>G</a:t>
            </a:r>
          </a:p>
          <a:p>
            <a:endParaRPr lang="en-US" altLang="ko-KR" dirty="0"/>
          </a:p>
          <a:p>
            <a:r>
              <a:rPr lang="en-US" altLang="ko-KR" dirty="0" smtClean="0"/>
              <a:t>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389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9" y="5372860"/>
            <a:ext cx="3183956" cy="1354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8. </a:t>
            </a:r>
            <a:r>
              <a: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디지털 이미지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구조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"/>
          <a:stretch/>
        </p:blipFill>
        <p:spPr bwMode="auto">
          <a:xfrm>
            <a:off x="6197593" y="988290"/>
            <a:ext cx="5695228" cy="4093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50" y="1172008"/>
            <a:ext cx="6629400" cy="174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498" y="5000690"/>
            <a:ext cx="1839200" cy="1049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6249765" y="5000691"/>
            <a:ext cx="1832969" cy="1049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9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8110443" y="4980721"/>
            <a:ext cx="1867850" cy="1069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50" y="3322378"/>
            <a:ext cx="4937558" cy="1824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296" y="1172007"/>
            <a:ext cx="2077703" cy="1532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088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0143A4F-252A-44A1-ADAD-9A068450D88C}"/>
              </a:ext>
            </a:extLst>
          </p:cNvPr>
          <p:cNvSpPr txBox="1"/>
          <p:nvPr/>
        </p:nvSpPr>
        <p:spPr>
          <a:xfrm>
            <a:off x="238667" y="630657"/>
            <a:ext cx="3889988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4800" b="1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학습 순서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D3A16852-3B19-4B91-81AF-44A92A6D7C03}"/>
              </a:ext>
            </a:extLst>
          </p:cNvPr>
          <p:cNvGrpSpPr/>
          <p:nvPr/>
        </p:nvGrpSpPr>
        <p:grpSpPr>
          <a:xfrm>
            <a:off x="4793673" y="343116"/>
            <a:ext cx="6442363" cy="1080000"/>
            <a:chOff x="4793673" y="1205344"/>
            <a:chExt cx="6442363" cy="1080000"/>
          </a:xfrm>
        </p:grpSpPr>
        <p:sp>
          <p:nvSpPr>
            <p:cNvPr id="33" name="육각형 32"/>
            <p:cNvSpPr/>
            <p:nvPr/>
          </p:nvSpPr>
          <p:spPr>
            <a:xfrm>
              <a:off x="4793673" y="1205344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" name="화살표: 오각형 3">
              <a:extLst>
                <a:ext uri="{FF2B5EF4-FFF2-40B4-BE49-F238E27FC236}">
                  <a16:creationId xmlns:a16="http://schemas.microsoft.com/office/drawing/2014/main" xmlns="" id="{3F788CB8-73AE-41C5-807C-AF14D1C85671}"/>
                </a:ext>
              </a:extLst>
            </p:cNvPr>
            <p:cNvSpPr/>
            <p:nvPr/>
          </p:nvSpPr>
          <p:spPr>
            <a:xfrm>
              <a:off x="5632954" y="1329846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xmlns="" id="{C2C025D7-84D4-4546-BFD3-14F210208BCA}"/>
                </a:ext>
              </a:extLst>
            </p:cNvPr>
            <p:cNvSpPr/>
            <p:nvPr/>
          </p:nvSpPr>
          <p:spPr>
            <a:xfrm>
              <a:off x="5196182" y="1322781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342067" y="487876"/>
            <a:ext cx="5630733" cy="769441"/>
            <a:chOff x="5376075" y="1656674"/>
            <a:chExt cx="4060074" cy="554811"/>
          </a:xfrm>
        </p:grpSpPr>
        <p:sp>
          <p:nvSpPr>
            <p:cNvPr id="18" name="직사각형 17"/>
            <p:cNvSpPr/>
            <p:nvPr/>
          </p:nvSpPr>
          <p:spPr>
            <a:xfrm>
              <a:off x="6030978" y="1701059"/>
              <a:ext cx="3405171" cy="4660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Review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1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5987E73B-5ACA-4B9F-870A-F134604467CA}"/>
              </a:ext>
            </a:extLst>
          </p:cNvPr>
          <p:cNvGrpSpPr/>
          <p:nvPr/>
        </p:nvGrpSpPr>
        <p:grpSpPr>
          <a:xfrm>
            <a:off x="4793673" y="1645443"/>
            <a:ext cx="6442363" cy="1080000"/>
            <a:chOff x="4793673" y="2507671"/>
            <a:chExt cx="6442363" cy="1080000"/>
          </a:xfrm>
        </p:grpSpPr>
        <p:sp>
          <p:nvSpPr>
            <p:cNvPr id="30" name="육각형 29">
              <a:extLst>
                <a:ext uri="{FF2B5EF4-FFF2-40B4-BE49-F238E27FC236}">
                  <a16:creationId xmlns:a16="http://schemas.microsoft.com/office/drawing/2014/main" xmlns="" id="{835EC05B-D38A-4AFD-864A-F79DC7D9A534}"/>
                </a:ext>
              </a:extLst>
            </p:cNvPr>
            <p:cNvSpPr/>
            <p:nvPr/>
          </p:nvSpPr>
          <p:spPr>
            <a:xfrm>
              <a:off x="4793673" y="2507671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xmlns="" id="{6A5AA557-0906-4E37-9868-989273514EC7}"/>
                </a:ext>
              </a:extLst>
            </p:cNvPr>
            <p:cNvSpPr/>
            <p:nvPr/>
          </p:nvSpPr>
          <p:spPr>
            <a:xfrm>
              <a:off x="5632954" y="2632173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B384BF51-E0FC-43F1-A2A4-C7513F376E73}"/>
                </a:ext>
              </a:extLst>
            </p:cNvPr>
            <p:cNvSpPr/>
            <p:nvPr/>
          </p:nvSpPr>
          <p:spPr>
            <a:xfrm>
              <a:off x="5196182" y="2625108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3F4E5974-F99B-4E16-B3A8-39C2FC342760}"/>
              </a:ext>
            </a:extLst>
          </p:cNvPr>
          <p:cNvGrpSpPr/>
          <p:nvPr/>
        </p:nvGrpSpPr>
        <p:grpSpPr>
          <a:xfrm>
            <a:off x="5342067" y="1790203"/>
            <a:ext cx="5427533" cy="769441"/>
            <a:chOff x="5376075" y="1656674"/>
            <a:chExt cx="3913555" cy="55481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718E8629-A095-4DB6-B247-4C40B6397302}"/>
                </a:ext>
              </a:extLst>
            </p:cNvPr>
            <p:cNvSpPr/>
            <p:nvPr/>
          </p:nvSpPr>
          <p:spPr>
            <a:xfrm>
              <a:off x="6030979" y="1701058"/>
              <a:ext cx="3258651" cy="4660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600" dirty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파이썬</a:t>
              </a:r>
              <a:r>
                <a:rPr lang="ko-KR" altLang="en-US" sz="3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3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–</a:t>
              </a:r>
              <a:r>
                <a:rPr lang="ko-KR" altLang="en-US" sz="3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 변수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7313E1BF-4A3B-4B72-8DFF-AC09F12DF342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2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9E3F2446-43F2-4329-94C3-8386AC65B427}"/>
              </a:ext>
            </a:extLst>
          </p:cNvPr>
          <p:cNvGrpSpPr/>
          <p:nvPr/>
        </p:nvGrpSpPr>
        <p:grpSpPr>
          <a:xfrm>
            <a:off x="4793673" y="2947770"/>
            <a:ext cx="6442363" cy="1080000"/>
            <a:chOff x="4793673" y="3809998"/>
            <a:chExt cx="6442363" cy="1080000"/>
          </a:xfrm>
        </p:grpSpPr>
        <p:sp>
          <p:nvSpPr>
            <p:cNvPr id="56" name="육각형 55">
              <a:extLst>
                <a:ext uri="{FF2B5EF4-FFF2-40B4-BE49-F238E27FC236}">
                  <a16:creationId xmlns:a16="http://schemas.microsoft.com/office/drawing/2014/main" xmlns="" id="{232AC827-6F27-49B2-88F7-957E49081717}"/>
                </a:ext>
              </a:extLst>
            </p:cNvPr>
            <p:cNvSpPr/>
            <p:nvPr/>
          </p:nvSpPr>
          <p:spPr>
            <a:xfrm>
              <a:off x="4793673" y="380999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7" name="화살표: 오각형 56">
              <a:extLst>
                <a:ext uri="{FF2B5EF4-FFF2-40B4-BE49-F238E27FC236}">
                  <a16:creationId xmlns:a16="http://schemas.microsoft.com/office/drawing/2014/main" xmlns="" id="{6D7985D7-38A4-4DC2-A95B-1F0B0ABC267F}"/>
                </a:ext>
              </a:extLst>
            </p:cNvPr>
            <p:cNvSpPr/>
            <p:nvPr/>
          </p:nvSpPr>
          <p:spPr>
            <a:xfrm>
              <a:off x="5632954" y="393450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xmlns="" id="{8257E3A3-E635-49A6-BCD8-F2A034CFF767}"/>
                </a:ext>
              </a:extLst>
            </p:cNvPr>
            <p:cNvSpPr/>
            <p:nvPr/>
          </p:nvSpPr>
          <p:spPr>
            <a:xfrm>
              <a:off x="5196182" y="392743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48008058-1654-4682-9EF9-1B4B0B7E65E1}"/>
              </a:ext>
            </a:extLst>
          </p:cNvPr>
          <p:cNvGrpSpPr/>
          <p:nvPr/>
        </p:nvGrpSpPr>
        <p:grpSpPr>
          <a:xfrm>
            <a:off x="5342067" y="3092530"/>
            <a:ext cx="5893969" cy="769441"/>
            <a:chOff x="5376075" y="1656674"/>
            <a:chExt cx="4249882" cy="55481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5BFFA8CB-8C14-441B-8DC9-8008821F1651}"/>
                </a:ext>
              </a:extLst>
            </p:cNvPr>
            <p:cNvSpPr/>
            <p:nvPr/>
          </p:nvSpPr>
          <p:spPr>
            <a:xfrm>
              <a:off x="6030979" y="1701059"/>
              <a:ext cx="3594978" cy="4660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600" dirty="0" err="1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파이썬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–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3600" dirty="0" err="1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조건문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 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5E9DDD30-2E47-4D0C-9290-68BCCC2BCC71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3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E3F2446-43F2-4329-94C3-8386AC65B427}"/>
              </a:ext>
            </a:extLst>
          </p:cNvPr>
          <p:cNvGrpSpPr/>
          <p:nvPr/>
        </p:nvGrpSpPr>
        <p:grpSpPr>
          <a:xfrm>
            <a:off x="4777826" y="4208538"/>
            <a:ext cx="6442363" cy="1080000"/>
            <a:chOff x="4793673" y="3809998"/>
            <a:chExt cx="6442363" cy="1080000"/>
          </a:xfrm>
        </p:grpSpPr>
        <p:sp>
          <p:nvSpPr>
            <p:cNvPr id="25" name="육각형 24">
              <a:extLst>
                <a:ext uri="{FF2B5EF4-FFF2-40B4-BE49-F238E27FC236}">
                  <a16:creationId xmlns:a16="http://schemas.microsoft.com/office/drawing/2014/main" xmlns="" id="{232AC827-6F27-49B2-88F7-957E49081717}"/>
                </a:ext>
              </a:extLst>
            </p:cNvPr>
            <p:cNvSpPr/>
            <p:nvPr/>
          </p:nvSpPr>
          <p:spPr>
            <a:xfrm>
              <a:off x="4793673" y="380999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화살표: 오각형 56">
              <a:extLst>
                <a:ext uri="{FF2B5EF4-FFF2-40B4-BE49-F238E27FC236}">
                  <a16:creationId xmlns:a16="http://schemas.microsoft.com/office/drawing/2014/main" xmlns="" id="{6D7985D7-38A4-4DC2-A95B-1F0B0ABC267F}"/>
                </a:ext>
              </a:extLst>
            </p:cNvPr>
            <p:cNvSpPr/>
            <p:nvPr/>
          </p:nvSpPr>
          <p:spPr>
            <a:xfrm>
              <a:off x="5632954" y="393450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8257E3A3-E635-49A6-BCD8-F2A034CFF767}"/>
                </a:ext>
              </a:extLst>
            </p:cNvPr>
            <p:cNvSpPr/>
            <p:nvPr/>
          </p:nvSpPr>
          <p:spPr>
            <a:xfrm>
              <a:off x="5196182" y="392743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48008058-1654-4682-9EF9-1B4B0B7E65E1}"/>
              </a:ext>
            </a:extLst>
          </p:cNvPr>
          <p:cNvGrpSpPr/>
          <p:nvPr/>
        </p:nvGrpSpPr>
        <p:grpSpPr>
          <a:xfrm>
            <a:off x="5326220" y="4353298"/>
            <a:ext cx="5893969" cy="769441"/>
            <a:chOff x="5376075" y="1656674"/>
            <a:chExt cx="4249882" cy="55481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5BFFA8CB-8C14-441B-8DC9-8008821F1651}"/>
                </a:ext>
              </a:extLst>
            </p:cNvPr>
            <p:cNvSpPr/>
            <p:nvPr/>
          </p:nvSpPr>
          <p:spPr>
            <a:xfrm>
              <a:off x="6030979" y="1701059"/>
              <a:ext cx="3594978" cy="4660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600" dirty="0" err="1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파이썬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–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ko-KR" altLang="en-US" sz="3600" dirty="0" err="1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반복문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 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5E9DDD30-2E47-4D0C-9290-68BCCC2BCC71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 smtClean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4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9E3F2446-43F2-4329-94C3-8386AC65B427}"/>
              </a:ext>
            </a:extLst>
          </p:cNvPr>
          <p:cNvGrpSpPr/>
          <p:nvPr/>
        </p:nvGrpSpPr>
        <p:grpSpPr>
          <a:xfrm>
            <a:off x="4810158" y="5441550"/>
            <a:ext cx="6442363" cy="1080000"/>
            <a:chOff x="4793673" y="3809998"/>
            <a:chExt cx="6442363" cy="1080000"/>
          </a:xfrm>
        </p:grpSpPr>
        <p:sp>
          <p:nvSpPr>
            <p:cNvPr id="37" name="육각형 36">
              <a:extLst>
                <a:ext uri="{FF2B5EF4-FFF2-40B4-BE49-F238E27FC236}">
                  <a16:creationId xmlns:a16="http://schemas.microsoft.com/office/drawing/2014/main" xmlns="" id="{232AC827-6F27-49B2-88F7-957E49081717}"/>
                </a:ext>
              </a:extLst>
            </p:cNvPr>
            <p:cNvSpPr/>
            <p:nvPr/>
          </p:nvSpPr>
          <p:spPr>
            <a:xfrm>
              <a:off x="4793673" y="380999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8" name="화살표: 오각형 56">
              <a:extLst>
                <a:ext uri="{FF2B5EF4-FFF2-40B4-BE49-F238E27FC236}">
                  <a16:creationId xmlns:a16="http://schemas.microsoft.com/office/drawing/2014/main" xmlns="" id="{6D7985D7-38A4-4DC2-A95B-1F0B0ABC267F}"/>
                </a:ext>
              </a:extLst>
            </p:cNvPr>
            <p:cNvSpPr/>
            <p:nvPr/>
          </p:nvSpPr>
          <p:spPr>
            <a:xfrm>
              <a:off x="5632954" y="393450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8257E3A3-E635-49A6-BCD8-F2A034CFF767}"/>
                </a:ext>
              </a:extLst>
            </p:cNvPr>
            <p:cNvSpPr/>
            <p:nvPr/>
          </p:nvSpPr>
          <p:spPr>
            <a:xfrm>
              <a:off x="5196182" y="392743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48008058-1654-4682-9EF9-1B4B0B7E65E1}"/>
              </a:ext>
            </a:extLst>
          </p:cNvPr>
          <p:cNvGrpSpPr/>
          <p:nvPr/>
        </p:nvGrpSpPr>
        <p:grpSpPr>
          <a:xfrm>
            <a:off x="5358552" y="5586310"/>
            <a:ext cx="5893969" cy="769441"/>
            <a:chOff x="5376075" y="1656674"/>
            <a:chExt cx="4249882" cy="554811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5BFFA8CB-8C14-441B-8DC9-8008821F1651}"/>
                </a:ext>
              </a:extLst>
            </p:cNvPr>
            <p:cNvSpPr/>
            <p:nvPr/>
          </p:nvSpPr>
          <p:spPr>
            <a:xfrm>
              <a:off x="6030979" y="1701059"/>
              <a:ext cx="3594978" cy="4660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함수 </a:t>
              </a: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/ 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모듈 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개</a:t>
              </a:r>
              <a:r>
                <a:rPr lang="ko-KR" altLang="en-US" sz="3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념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5E9DDD30-2E47-4D0C-9290-68BCCC2BCC71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noProof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5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71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톱니 모양의 오른쪽 화살표 1"/>
          <p:cNvSpPr/>
          <p:nvPr/>
        </p:nvSpPr>
        <p:spPr>
          <a:xfrm>
            <a:off x="9174746" y="4235992"/>
            <a:ext cx="796413" cy="126513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32346" y="469231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가상 환경 필요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6555" y="5123052"/>
            <a:ext cx="62139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Python 2</a:t>
            </a:r>
            <a:r>
              <a:rPr lang="ko-KR" altLang="en-US" dirty="0" smtClean="0"/>
              <a:t>에서 작성된 코드가 </a:t>
            </a:r>
            <a:endParaRPr lang="en-US" altLang="ko-KR" dirty="0" smtClean="0"/>
          </a:p>
          <a:p>
            <a:r>
              <a:rPr lang="en-US" altLang="ko-KR" dirty="0" smtClean="0"/>
              <a:t>Python 3</a:t>
            </a:r>
            <a:r>
              <a:rPr lang="ko-KR" altLang="en-US" dirty="0" smtClean="0"/>
              <a:t>에서 실행되지 않아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 새 </a:t>
            </a:r>
            <a:r>
              <a:rPr lang="ko-KR" altLang="en-US" dirty="0"/>
              <a:t>코드로 작업 </a:t>
            </a:r>
            <a:r>
              <a:rPr lang="ko-KR" altLang="en-US" dirty="0" smtClean="0"/>
              <a:t>필요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  <a:p>
            <a:r>
              <a:rPr lang="ko-KR" altLang="en-US" dirty="0" smtClean="0"/>
              <a:t>두 </a:t>
            </a:r>
            <a:r>
              <a:rPr lang="ko-KR" altLang="en-US" dirty="0"/>
              <a:t>버전을 모두 설치하면 </a:t>
            </a:r>
            <a:r>
              <a:rPr lang="ko-KR" altLang="en-US" dirty="0" smtClean="0"/>
              <a:t>두 버전 사이에 충돌 발생 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9"/>
          <a:stretch/>
        </p:blipFill>
        <p:spPr bwMode="auto">
          <a:xfrm>
            <a:off x="584498" y="1194624"/>
            <a:ext cx="8382536" cy="370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58256" y="3406796"/>
            <a:ext cx="1833707" cy="1477328"/>
          </a:xfrm>
          <a:prstGeom prst="rect">
            <a:avLst/>
          </a:prstGeom>
          <a:solidFill>
            <a:srgbClr val="FFFF00">
              <a:alpha val="34000"/>
            </a:srgb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print( 'hello' )</a:t>
            </a:r>
          </a:p>
          <a:p>
            <a:r>
              <a:rPr lang="en-US" altLang="ko-KR" dirty="0"/>
              <a:t># </a:t>
            </a:r>
            <a:r>
              <a:rPr lang="en-US" altLang="ko-KR" dirty="0" smtClean="0"/>
              <a:t>hello</a:t>
            </a:r>
          </a:p>
          <a:p>
            <a:endParaRPr lang="en-US" altLang="ko-KR" dirty="0"/>
          </a:p>
          <a:p>
            <a:r>
              <a:rPr lang="en-US" altLang="ko-KR" dirty="0"/>
              <a:t>print 'hello'</a:t>
            </a:r>
          </a:p>
          <a:p>
            <a:r>
              <a:rPr lang="en-US" altLang="ko-KR" dirty="0"/>
              <a:t># hello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876402" y="3361288"/>
            <a:ext cx="2703871" cy="1477328"/>
          </a:xfrm>
          <a:prstGeom prst="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print( 'hello' )</a:t>
            </a:r>
          </a:p>
          <a:p>
            <a:r>
              <a:rPr lang="en-US" altLang="ko-KR" dirty="0"/>
              <a:t># </a:t>
            </a:r>
            <a:r>
              <a:rPr lang="en-US" altLang="ko-KR" dirty="0" smtClean="0"/>
              <a:t>hello</a:t>
            </a:r>
          </a:p>
          <a:p>
            <a:endParaRPr lang="en-US" altLang="ko-KR" dirty="0"/>
          </a:p>
          <a:p>
            <a:r>
              <a:rPr lang="en-US" altLang="ko-KR" dirty="0"/>
              <a:t>print 'hello'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# Error! invalid syntax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가상환경 필요성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63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238123" y="3209932"/>
            <a:ext cx="4197727" cy="31393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100" dirty="0" smtClean="0"/>
              <a:t>4. </a:t>
            </a:r>
            <a:r>
              <a:rPr lang="ko-KR" altLang="en-US" sz="1100" dirty="0"/>
              <a:t>가상환경 이름변경</a:t>
            </a:r>
            <a:r>
              <a:rPr lang="en-US" altLang="ko-KR" sz="1100" dirty="0"/>
              <a:t>(</a:t>
            </a:r>
            <a:r>
              <a:rPr lang="ko-KR" altLang="en-US" sz="1100" dirty="0"/>
              <a:t>복사</a:t>
            </a:r>
            <a:r>
              <a:rPr lang="en-US" altLang="ko-KR" sz="1100" dirty="0"/>
              <a:t>)</a:t>
            </a:r>
          </a:p>
          <a:p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en-US" altLang="ko-KR" sz="1100" dirty="0" err="1"/>
              <a:t>conda</a:t>
            </a:r>
            <a:r>
              <a:rPr lang="en-US" altLang="ko-KR" sz="1100" dirty="0"/>
              <a:t> create -n py36_mediapipe --clone py36_midia</a:t>
            </a:r>
          </a:p>
          <a:p>
            <a:r>
              <a:rPr lang="en-US" altLang="ko-KR" sz="1100" dirty="0" smtClean="0"/>
              <a:t>- </a:t>
            </a:r>
            <a:r>
              <a:rPr lang="en-US" altLang="ko-KR" sz="1100" dirty="0" err="1" smtClean="0"/>
              <a:t>conda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info --</a:t>
            </a:r>
            <a:r>
              <a:rPr lang="en-US" altLang="ko-KR" sz="1100" dirty="0" err="1"/>
              <a:t>envs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 smtClean="0"/>
              <a:t>5. </a:t>
            </a:r>
            <a:r>
              <a:rPr lang="ko-KR" altLang="en-US" sz="1100" dirty="0"/>
              <a:t>가상환경 삭제</a:t>
            </a:r>
          </a:p>
          <a:p>
            <a:endParaRPr lang="ko-KR" altLang="en-US" sz="1100" dirty="0"/>
          </a:p>
          <a:p>
            <a:r>
              <a:rPr lang="en-US" altLang="ko-KR" sz="1100" dirty="0"/>
              <a:t>- </a:t>
            </a:r>
            <a:r>
              <a:rPr lang="en-US" altLang="ko-KR" sz="1100" dirty="0" err="1"/>
              <a:t>conda</a:t>
            </a:r>
            <a:r>
              <a:rPr lang="en-US" altLang="ko-KR" sz="1100" dirty="0"/>
              <a:t> remove --name py36_mediapipe --all</a:t>
            </a:r>
          </a:p>
          <a:p>
            <a:r>
              <a:rPr lang="en-US" altLang="ko-KR" sz="1100" dirty="0" smtClean="0"/>
              <a:t>- </a:t>
            </a:r>
            <a:r>
              <a:rPr lang="en-US" altLang="ko-KR" sz="1100" dirty="0" err="1"/>
              <a:t>conda</a:t>
            </a:r>
            <a:r>
              <a:rPr lang="en-US" altLang="ko-KR" sz="1100" dirty="0"/>
              <a:t> info --</a:t>
            </a:r>
            <a:r>
              <a:rPr lang="en-US" altLang="ko-KR" sz="1100" dirty="0" err="1"/>
              <a:t>envs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6</a:t>
            </a:r>
            <a:r>
              <a:rPr lang="en-US" altLang="ko-KR" sz="1100" dirty="0" smtClean="0"/>
              <a:t>. </a:t>
            </a:r>
            <a:r>
              <a:rPr lang="ko-KR" altLang="en-US" sz="1100" dirty="0"/>
              <a:t>가상환경 공유 </a:t>
            </a:r>
            <a:r>
              <a:rPr lang="en-US" altLang="ko-KR" sz="1100" dirty="0"/>
              <a:t>(https://mentha2.tistory.com/46)</a:t>
            </a:r>
          </a:p>
          <a:p>
            <a:endParaRPr lang="en-US" altLang="ko-KR" sz="1100" dirty="0"/>
          </a:p>
          <a:p>
            <a:r>
              <a:rPr lang="en-US" altLang="ko-KR" sz="1100" dirty="0"/>
              <a:t>- </a:t>
            </a:r>
            <a:r>
              <a:rPr lang="en-US" altLang="ko-KR" sz="1100" dirty="0" err="1"/>
              <a:t>conda</a:t>
            </a:r>
            <a:r>
              <a:rPr lang="en-US" altLang="ko-KR" sz="1100" dirty="0"/>
              <a:t> activate py36_media</a:t>
            </a:r>
          </a:p>
          <a:p>
            <a:r>
              <a:rPr lang="en-US" altLang="ko-KR" sz="1100" dirty="0" smtClean="0"/>
              <a:t>- </a:t>
            </a:r>
            <a:r>
              <a:rPr lang="en-US" altLang="ko-KR" sz="1100" dirty="0" err="1"/>
              <a:t>conda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env</a:t>
            </a:r>
            <a:r>
              <a:rPr lang="en-US" altLang="ko-KR" sz="1100" dirty="0"/>
              <a:t> export &gt; py36_mediapipe.yml</a:t>
            </a:r>
          </a:p>
          <a:p>
            <a:r>
              <a:rPr lang="en-US" altLang="ko-KR" sz="1100" dirty="0" smtClean="0"/>
              <a:t>- </a:t>
            </a:r>
            <a:r>
              <a:rPr lang="en-US" altLang="ko-KR" sz="1100" dirty="0" err="1"/>
              <a:t>conda</a:t>
            </a:r>
            <a:r>
              <a:rPr lang="en-US" altLang="ko-KR" sz="1100" dirty="0"/>
              <a:t> </a:t>
            </a:r>
            <a:r>
              <a:rPr lang="en-US" altLang="ko-KR" sz="1100" dirty="0" err="1"/>
              <a:t>env</a:t>
            </a:r>
            <a:r>
              <a:rPr lang="en-US" altLang="ko-KR" sz="1100" dirty="0"/>
              <a:t> create -f py36_mediapipe.yml</a:t>
            </a:r>
          </a:p>
          <a:p>
            <a:r>
              <a:rPr lang="en-US" altLang="ko-KR" sz="1100" dirty="0" smtClean="0"/>
              <a:t>- </a:t>
            </a:r>
            <a:r>
              <a:rPr lang="en-US" altLang="ko-KR" sz="1100" dirty="0" err="1"/>
              <a:t>conda</a:t>
            </a:r>
            <a:r>
              <a:rPr lang="en-US" altLang="ko-KR" sz="1100" dirty="0"/>
              <a:t> info --</a:t>
            </a:r>
            <a:r>
              <a:rPr lang="en-US" altLang="ko-KR" sz="1100" dirty="0" err="1"/>
              <a:t>envs</a:t>
            </a:r>
            <a:endParaRPr lang="en-US" altLang="ko-KR" sz="1100" dirty="0"/>
          </a:p>
          <a:p>
            <a:r>
              <a:rPr lang="en-US" altLang="ko-KR" sz="1100" dirty="0" smtClean="0"/>
              <a:t>- </a:t>
            </a:r>
            <a:r>
              <a:rPr lang="en-US" altLang="ko-KR" sz="1100" dirty="0" err="1"/>
              <a:t>conda</a:t>
            </a:r>
            <a:r>
              <a:rPr lang="en-US" altLang="ko-KR" sz="1100" dirty="0"/>
              <a:t> remove --name py36_media --all</a:t>
            </a:r>
          </a:p>
          <a:p>
            <a:r>
              <a:rPr lang="en-US" altLang="ko-KR" sz="1100" dirty="0" smtClean="0"/>
              <a:t>- </a:t>
            </a:r>
            <a:r>
              <a:rPr lang="en-US" altLang="ko-KR" sz="1100" dirty="0" err="1"/>
              <a:t>conda</a:t>
            </a:r>
            <a:r>
              <a:rPr lang="en-US" altLang="ko-KR" sz="1100" dirty="0"/>
              <a:t> info --</a:t>
            </a:r>
            <a:r>
              <a:rPr lang="en-US" altLang="ko-KR" sz="1100" dirty="0" err="1"/>
              <a:t>envs</a:t>
            </a:r>
            <a:endParaRPr lang="ko-KR" altLang="en-US" sz="11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r="5978" b="63913"/>
          <a:stretch/>
        </p:blipFill>
        <p:spPr bwMode="auto">
          <a:xfrm>
            <a:off x="143251" y="1348219"/>
            <a:ext cx="2891990" cy="194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7472488" y="3217113"/>
            <a:ext cx="4471861" cy="3132140"/>
            <a:chOff x="5398064" y="3252692"/>
            <a:chExt cx="3435381" cy="2706061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2" t="57028" r="7257" b="1498"/>
            <a:stretch/>
          </p:blipFill>
          <p:spPr bwMode="auto">
            <a:xfrm>
              <a:off x="5398064" y="3252692"/>
              <a:ext cx="3435381" cy="27060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515897" y="4321263"/>
              <a:ext cx="3244645" cy="442452"/>
            </a:xfrm>
            <a:prstGeom prst="rect">
              <a:avLst/>
            </a:prstGeom>
            <a:solidFill>
              <a:srgbClr val="92D050">
                <a:alpha val="36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가상환경 개념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7265" y="1406547"/>
            <a:ext cx="4198585" cy="1615827"/>
          </a:xfrm>
          <a:prstGeom prst="rect">
            <a:avLst/>
          </a:prstGeom>
          <a:solidFill>
            <a:srgbClr val="FFFF00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프로그램 </a:t>
            </a:r>
            <a:r>
              <a:rPr lang="en-US" altLang="ko-KR" sz="1100" dirty="0" smtClean="0"/>
              <a:t>A : </a:t>
            </a:r>
            <a:r>
              <a:rPr lang="ko-KR" altLang="en-US" sz="1100" dirty="0" smtClean="0"/>
              <a:t>학식 </a:t>
            </a:r>
            <a:r>
              <a:rPr lang="ko-KR" altLang="en-US" sz="1100" dirty="0" err="1" smtClean="0"/>
              <a:t>크롤링</a:t>
            </a:r>
            <a:r>
              <a:rPr lang="ko-KR" altLang="en-US" sz="1100" dirty="0" smtClean="0"/>
              <a:t> 프로그램</a:t>
            </a:r>
            <a:r>
              <a:rPr lang="en-US" altLang="ko-KR" sz="1100" dirty="0" smtClean="0"/>
              <a:t>(knu_menu.py)</a:t>
            </a:r>
          </a:p>
          <a:p>
            <a:r>
              <a:rPr lang="ko-KR" altLang="en-US" sz="1100" dirty="0" smtClean="0"/>
              <a:t>가상환경</a:t>
            </a:r>
            <a:r>
              <a:rPr lang="en-US" altLang="ko-KR" sz="1100" dirty="0" smtClean="0"/>
              <a:t> A : py36_robot</a:t>
            </a:r>
          </a:p>
          <a:p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가상환경 </a:t>
            </a:r>
            <a:r>
              <a:rPr lang="en-US" altLang="ko-KR" sz="1100" dirty="0" smtClean="0"/>
              <a:t>A </a:t>
            </a:r>
            <a:r>
              <a:rPr lang="ko-KR" altLang="en-US" sz="1100" dirty="0" smtClean="0"/>
              <a:t>생성 </a:t>
            </a:r>
            <a:r>
              <a:rPr lang="en-US" altLang="ko-KR" sz="1100" dirty="0" smtClean="0"/>
              <a:t>: </a:t>
            </a:r>
            <a:r>
              <a:rPr lang="en-US" altLang="ko-KR" sz="1100" dirty="0" err="1" smtClean="0"/>
              <a:t>conda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create -n </a:t>
            </a:r>
            <a:r>
              <a:rPr lang="en-US" altLang="ko-KR" sz="1100" dirty="0" smtClean="0"/>
              <a:t>py36_robot python=3.6</a:t>
            </a:r>
            <a:endParaRPr lang="en-US" altLang="ko-KR" sz="1100" dirty="0"/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2. </a:t>
            </a:r>
            <a:r>
              <a:rPr lang="ko-KR" altLang="en-US" sz="1100" dirty="0"/>
              <a:t>가상환경 </a:t>
            </a:r>
            <a:r>
              <a:rPr lang="en-US" altLang="ko-KR" sz="1100" dirty="0"/>
              <a:t>A </a:t>
            </a:r>
            <a:r>
              <a:rPr lang="ko-KR" altLang="en-US" sz="1100" dirty="0" smtClean="0"/>
              <a:t>진입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:</a:t>
            </a:r>
            <a:r>
              <a:rPr lang="ko-KR" altLang="en-US" sz="1100" dirty="0" smtClean="0"/>
              <a:t> </a:t>
            </a:r>
            <a:r>
              <a:rPr lang="en-US" altLang="ko-KR" sz="1100" dirty="0" err="1" smtClean="0"/>
              <a:t>conda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activate </a:t>
            </a:r>
            <a:r>
              <a:rPr lang="en-US" altLang="ko-KR" sz="1100" dirty="0" smtClean="0"/>
              <a:t>py36_robot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패키지 인스톨 </a:t>
            </a:r>
            <a:r>
              <a:rPr lang="en-US" altLang="ko-KR" sz="1100" dirty="0" smtClean="0"/>
              <a:t>: pip </a:t>
            </a:r>
            <a:r>
              <a:rPr lang="en-US" altLang="ko-KR" sz="1100" dirty="0"/>
              <a:t>install selenium </a:t>
            </a:r>
            <a:r>
              <a:rPr lang="en-US" altLang="ko-KR" sz="1100" dirty="0" smtClean="0"/>
              <a:t>beautifulsoup4 requests</a:t>
            </a:r>
            <a:endParaRPr lang="en-US" altLang="ko-KR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7558213" y="1410926"/>
            <a:ext cx="4386137" cy="1615827"/>
          </a:xfrm>
          <a:prstGeom prst="rect">
            <a:avLst/>
          </a:prstGeom>
          <a:solidFill>
            <a:srgbClr val="00B0F0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프로그램 </a:t>
            </a:r>
            <a:r>
              <a:rPr lang="en-US" altLang="ko-KR" sz="1100" dirty="0" smtClean="0"/>
              <a:t>B : </a:t>
            </a:r>
            <a:r>
              <a:rPr lang="ko-KR" altLang="en-US" sz="1100" dirty="0" smtClean="0"/>
              <a:t>얼굴인식 프로그램</a:t>
            </a:r>
            <a:r>
              <a:rPr lang="en-US" altLang="ko-KR" sz="1100" dirty="0" smtClean="0"/>
              <a:t>(face_detect.py)</a:t>
            </a:r>
          </a:p>
          <a:p>
            <a:r>
              <a:rPr lang="ko-KR" altLang="en-US" sz="1100" dirty="0" smtClean="0"/>
              <a:t>가상환경</a:t>
            </a:r>
            <a:r>
              <a:rPr lang="en-US" altLang="ko-KR" sz="1100" dirty="0" smtClean="0"/>
              <a:t> B : py36_mediapipe</a:t>
            </a:r>
          </a:p>
          <a:p>
            <a:endParaRPr lang="en-US" altLang="ko-KR" sz="1100" dirty="0" smtClean="0"/>
          </a:p>
          <a:p>
            <a:endParaRPr lang="en-US" altLang="ko-KR" sz="1100" dirty="0"/>
          </a:p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가상환경 </a:t>
            </a:r>
            <a:r>
              <a:rPr lang="en-US" altLang="ko-KR" sz="1100" dirty="0"/>
              <a:t>B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생성 </a:t>
            </a:r>
            <a:r>
              <a:rPr lang="en-US" altLang="ko-KR" sz="1100" dirty="0" smtClean="0"/>
              <a:t>: </a:t>
            </a:r>
            <a:r>
              <a:rPr lang="en-US" altLang="ko-KR" sz="1100" dirty="0" err="1" smtClean="0"/>
              <a:t>conda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create -n </a:t>
            </a:r>
            <a:r>
              <a:rPr lang="en-US" altLang="ko-KR" sz="1100" dirty="0" smtClean="0"/>
              <a:t>py36_mediapipe python=3.6</a:t>
            </a:r>
            <a:endParaRPr lang="en-US" altLang="ko-KR" sz="1100" dirty="0"/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2. </a:t>
            </a:r>
            <a:r>
              <a:rPr lang="ko-KR" altLang="en-US" sz="1100" dirty="0"/>
              <a:t>가상환경 </a:t>
            </a:r>
            <a:r>
              <a:rPr lang="en-US" altLang="ko-KR" sz="1100" dirty="0" smtClean="0"/>
              <a:t>B </a:t>
            </a:r>
            <a:r>
              <a:rPr lang="ko-KR" altLang="en-US" sz="1100" dirty="0" smtClean="0"/>
              <a:t>진입</a:t>
            </a:r>
            <a:r>
              <a:rPr lang="en-US" altLang="ko-KR" sz="1100" dirty="0"/>
              <a:t> </a:t>
            </a:r>
            <a:r>
              <a:rPr lang="en-US" altLang="ko-KR" sz="1100" dirty="0" smtClean="0"/>
              <a:t>:</a:t>
            </a:r>
            <a:r>
              <a:rPr lang="ko-KR" altLang="en-US" sz="1100" dirty="0" smtClean="0"/>
              <a:t> </a:t>
            </a:r>
            <a:r>
              <a:rPr lang="en-US" altLang="ko-KR" sz="1100" dirty="0" err="1" smtClean="0"/>
              <a:t>conda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activate </a:t>
            </a:r>
            <a:r>
              <a:rPr lang="en-US" altLang="ko-KR" sz="1100" dirty="0" smtClean="0"/>
              <a:t>py36_mediapipe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 smtClean="0"/>
              <a:t>3. </a:t>
            </a:r>
            <a:r>
              <a:rPr lang="ko-KR" altLang="en-US" sz="1100" dirty="0" smtClean="0"/>
              <a:t>패키지 인스톨 </a:t>
            </a:r>
            <a:r>
              <a:rPr lang="en-US" altLang="ko-KR" sz="1100" dirty="0" smtClean="0"/>
              <a:t>: pip </a:t>
            </a:r>
            <a:r>
              <a:rPr lang="en-US" altLang="ko-KR" sz="1100" dirty="0"/>
              <a:t>install </a:t>
            </a:r>
            <a:r>
              <a:rPr lang="en-US" altLang="ko-KR" sz="1100" dirty="0" err="1" smtClean="0"/>
              <a:t>mediapipe</a:t>
            </a:r>
            <a:endParaRPr lang="en-US" altLang="ko-KR" sz="1100" dirty="0"/>
          </a:p>
        </p:txBody>
      </p:sp>
      <p:sp>
        <p:nvSpPr>
          <p:cNvPr id="7" name="직사각형 6"/>
          <p:cNvSpPr/>
          <p:nvPr/>
        </p:nvSpPr>
        <p:spPr>
          <a:xfrm>
            <a:off x="7619281" y="3255213"/>
            <a:ext cx="1305643" cy="110723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>
            <a:stCxn id="7" idx="0"/>
            <a:endCxn id="6" idx="3"/>
          </p:cNvCxnSpPr>
          <p:nvPr/>
        </p:nvCxnSpPr>
        <p:spPr>
          <a:xfrm flipH="1" flipV="1">
            <a:off x="7435850" y="2214461"/>
            <a:ext cx="836253" cy="10407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9054833" y="3245688"/>
            <a:ext cx="1365517" cy="111676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5" idx="0"/>
            <a:endCxn id="11" idx="2"/>
          </p:cNvCxnSpPr>
          <p:nvPr/>
        </p:nvCxnSpPr>
        <p:spPr>
          <a:xfrm flipV="1">
            <a:off x="9737592" y="3026753"/>
            <a:ext cx="13690" cy="2189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개발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환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경 구축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826805"/>
              </p:ext>
            </p:extLst>
          </p:nvPr>
        </p:nvGraphicFramePr>
        <p:xfrm>
          <a:off x="203201" y="1050841"/>
          <a:ext cx="11785601" cy="56271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567"/>
                <a:gridCol w="3891857"/>
                <a:gridCol w="6607177"/>
              </a:tblGrid>
              <a:tr h="311234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가상 환경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IDE(</a:t>
                      </a:r>
                      <a:r>
                        <a:rPr lang="en-US" altLang="ko-KR" sz="1000" b="0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Integrated Development Environment</a:t>
                      </a:r>
                      <a:r>
                        <a:rPr lang="en-US" altLang="ko-KR" sz="1000" dirty="0" smtClean="0"/>
                        <a:t>)</a:t>
                      </a:r>
                      <a:endParaRPr lang="ko-KR" altLang="en-US" sz="1000" dirty="0" smtClean="0"/>
                    </a:p>
                  </a:txBody>
                  <a:tcPr anchor="ctr"/>
                </a:tc>
              </a:tr>
              <a:tr h="18716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다운로드</a:t>
                      </a:r>
                      <a:r>
                        <a:rPr lang="en-US" altLang="ko-KR" sz="1000" baseline="0" dirty="0" smtClean="0"/>
                        <a:t> / </a:t>
                      </a:r>
                    </a:p>
                    <a:p>
                      <a:pPr algn="ctr" latinLnBrk="1"/>
                      <a:r>
                        <a:rPr lang="ko-KR" altLang="en-US" sz="1000" dirty="0" smtClean="0"/>
                        <a:t>설치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아나콘다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또는 </a:t>
                      </a:r>
                      <a:r>
                        <a:rPr lang="ko-KR" altLang="en-US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미니콘다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설치</a:t>
                      </a:r>
                      <a:endParaRPr lang="en-US" altLang="ko-KR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Anaconda</a:t>
                      </a:r>
                      <a:endParaRPr lang="ko-KR" altLang="en-US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https://www.anaconda.com/products/individual</a:t>
                      </a:r>
                      <a:endParaRPr lang="en-US" altLang="ko-KR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Miniconda</a:t>
                      </a:r>
                      <a:endParaRPr lang="en-US" altLang="ko-KR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https://docs.conda.io/en/latest/miniconda.html</a:t>
                      </a:r>
                      <a:endParaRPr lang="en-US" altLang="ko-KR" sz="10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Visual</a:t>
                      </a:r>
                      <a:r>
                        <a:rPr lang="en-US" altLang="ko-KR" sz="1000" baseline="0" dirty="0" smtClean="0"/>
                        <a:t> Studio Code </a:t>
                      </a:r>
                      <a:r>
                        <a:rPr lang="ko-KR" altLang="en-US" sz="1000" baseline="0" dirty="0" smtClean="0"/>
                        <a:t>설치</a:t>
                      </a:r>
                      <a:endParaRPr lang="pt-BR" altLang="ko-KR" sz="1000" dirty="0" smtClean="0"/>
                    </a:p>
                    <a:p>
                      <a:endParaRPr lang="pt-BR" altLang="ko-KR" sz="1000" dirty="0" smtClean="0"/>
                    </a:p>
                    <a:p>
                      <a:r>
                        <a:rPr lang="pt-BR" altLang="ko-KR" sz="1000" smtClean="0"/>
                        <a:t>https://code.visualstudio.com/download</a:t>
                      </a:r>
                      <a:endParaRPr lang="pt-BR" altLang="ko-KR" sz="1000" dirty="0" smtClean="0"/>
                    </a:p>
                  </a:txBody>
                  <a:tcPr anchor="ctr"/>
                </a:tc>
              </a:tr>
              <a:tr h="2840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환경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dirty="0" err="1" smtClean="0"/>
                        <a:t>셋업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PATH</a:t>
                      </a:r>
                      <a:r>
                        <a:rPr lang="en-US" altLang="ko-KR" sz="1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1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설정</a:t>
                      </a:r>
                      <a:endParaRPr lang="en-US" altLang="ko-KR" sz="1000" b="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C:\miniconda3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C:\miniconda3\Library\bin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C:\miniconda3\Scripts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가상 환경 설정</a:t>
                      </a:r>
                      <a:endParaRPr lang="en-US" altLang="ko-KR" sz="10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가상 환경 확인 </a:t>
                      </a: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000" dirty="0" err="1" smtClean="0"/>
                        <a:t>conda</a:t>
                      </a:r>
                      <a:r>
                        <a:rPr lang="en-US" altLang="ko-KR" sz="1000" dirty="0" smtClean="0"/>
                        <a:t> info --</a:t>
                      </a:r>
                      <a:r>
                        <a:rPr lang="en-US" altLang="ko-KR" sz="1000" dirty="0" err="1" smtClean="0"/>
                        <a:t>envs</a:t>
                      </a:r>
                      <a:endParaRPr lang="en-US" altLang="ko-KR" sz="1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가상환경 생성 </a:t>
                      </a:r>
                      <a:r>
                        <a:rPr lang="en-US" altLang="ko-KR" sz="1000" dirty="0" smtClean="0"/>
                        <a:t>: </a:t>
                      </a:r>
                      <a:r>
                        <a:rPr lang="en-US" altLang="ko-KR" sz="1000" dirty="0" err="1" smtClean="0"/>
                        <a:t>conda</a:t>
                      </a:r>
                      <a:r>
                        <a:rPr lang="en-US" altLang="ko-KR" sz="1000" dirty="0" smtClean="0"/>
                        <a:t> create </a:t>
                      </a:r>
                      <a:r>
                        <a:rPr lang="en-US" altLang="ko-KR" sz="1000" dirty="0" smtClean="0"/>
                        <a:t>--name </a:t>
                      </a:r>
                      <a:r>
                        <a:rPr lang="en-US" altLang="ko-KR" sz="1000" dirty="0" smtClean="0"/>
                        <a:t>py36_plot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python=3.6</a:t>
                      </a:r>
                    </a:p>
                    <a:p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가상환경 진입</a:t>
                      </a:r>
                      <a:r>
                        <a:rPr lang="en-US" altLang="ko-KR" sz="1000" dirty="0" smtClean="0"/>
                        <a:t> :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err="1" smtClean="0"/>
                        <a:t>conda</a:t>
                      </a:r>
                      <a:r>
                        <a:rPr lang="en-US" altLang="ko-KR" sz="1000" dirty="0" smtClean="0"/>
                        <a:t> activate py36_plot</a:t>
                      </a:r>
                    </a:p>
                    <a:p>
                      <a:endParaRPr lang="en-US" altLang="ko-KR" sz="1000" dirty="0" smtClean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/>
                        <a:t>패키지 </a:t>
                      </a:r>
                      <a:r>
                        <a:rPr lang="ko-KR" altLang="en-US" sz="1000" dirty="0" smtClean="0"/>
                        <a:t>인스톨 </a:t>
                      </a:r>
                      <a:r>
                        <a:rPr lang="en-US" altLang="ko-KR" sz="1000" dirty="0" smtClean="0"/>
                        <a:t>: pip install </a:t>
                      </a:r>
                      <a:r>
                        <a:rPr lang="en-US" altLang="ko-KR" sz="1000" dirty="0" err="1" smtClean="0"/>
                        <a:t>numpy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baseline="0" dirty="0" err="1" smtClean="0"/>
                        <a:t>matplotlib</a:t>
                      </a:r>
                      <a:endParaRPr lang="en-US" altLang="ko-KR" sz="1000" baseline="0" dirty="0" smtClean="0"/>
                    </a:p>
                    <a:p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dirty="0" smtClean="0"/>
                        <a:t>가상환경 이름변경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smtClean="0"/>
                        <a:t>복사</a:t>
                      </a:r>
                      <a:r>
                        <a:rPr lang="en-US" altLang="ko-KR" sz="1000" dirty="0" smtClean="0"/>
                        <a:t>)</a:t>
                      </a:r>
                    </a:p>
                    <a:p>
                      <a:r>
                        <a:rPr lang="en-US" altLang="ko-KR" sz="1000" baseline="0" dirty="0" smtClean="0"/>
                        <a:t>   </a:t>
                      </a:r>
                      <a:r>
                        <a:rPr lang="en-US" altLang="ko-KR" sz="1000" dirty="0" err="1" smtClean="0"/>
                        <a:t>conda</a:t>
                      </a:r>
                      <a:r>
                        <a:rPr lang="en-US" altLang="ko-KR" sz="1000" dirty="0" smtClean="0"/>
                        <a:t> create -n py36_plot --clone py36_midia</a:t>
                      </a:r>
                    </a:p>
                    <a:p>
                      <a:endParaRPr lang="en-US" altLang="ko-KR" sz="1000" dirty="0" smtClean="0"/>
                    </a:p>
                    <a:p>
                      <a:r>
                        <a:rPr lang="en-US" altLang="ko-KR" sz="1000" dirty="0" smtClean="0"/>
                        <a:t>-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dirty="0" smtClean="0"/>
                        <a:t>가상환경 삭제</a:t>
                      </a:r>
                      <a:r>
                        <a:rPr lang="ko-KR" altLang="en-US" sz="1000" baseline="0" dirty="0" smtClean="0"/>
                        <a:t> </a:t>
                      </a:r>
                      <a:r>
                        <a:rPr lang="en-US" altLang="ko-KR" sz="1000" baseline="0" dirty="0" smtClean="0"/>
                        <a:t>: </a:t>
                      </a:r>
                      <a:r>
                        <a:rPr lang="en-US" altLang="ko-KR" sz="1000" dirty="0" err="1" smtClean="0"/>
                        <a:t>conda</a:t>
                      </a:r>
                      <a:r>
                        <a:rPr lang="en-US" altLang="ko-KR" sz="1000" dirty="0" smtClean="0"/>
                        <a:t> remove --name py36_plot –-all</a:t>
                      </a:r>
                      <a:endParaRPr lang="en-US" altLang="ko-KR" sz="10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터미널을 </a:t>
                      </a:r>
                      <a:r>
                        <a:rPr lang="en-US" altLang="ko-KR" sz="10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powershell</a:t>
                      </a:r>
                      <a:r>
                        <a:rPr lang="ko-KR" altLang="en-US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0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cmd</a:t>
                      </a:r>
                      <a:r>
                        <a:rPr lang="ko-KR" altLang="en-US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 변경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보기 </a:t>
                      </a: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-&gt; </a:t>
                      </a:r>
                      <a:r>
                        <a:rPr lang="ko-KR" altLang="en-US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명령 팔레트 </a:t>
                      </a: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-&gt; </a:t>
                      </a:r>
                      <a:r>
                        <a:rPr lang="en-US" altLang="ko-KR" sz="10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slect</a:t>
                      </a: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default profile</a:t>
                      </a:r>
                      <a:r>
                        <a:rPr lang="en-US" altLang="ko-KR" sz="1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 </a:t>
                      </a: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https://hianna.tistory.com/349</a:t>
                      </a: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Extension</a:t>
                      </a:r>
                      <a:r>
                        <a:rPr lang="en-US" altLang="ko-KR" sz="1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설치</a:t>
                      </a:r>
                      <a:endParaRPr lang="en-US" altLang="ko-KR" sz="1000" b="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lang="en-US" altLang="ko-KR" sz="1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 Python, Python Extension Pack, Python for 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VSCode</a:t>
                      </a:r>
                      <a:endParaRPr lang="en-US" altLang="ko-KR" sz="1000" b="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옵션</a:t>
                      </a:r>
                      <a:endParaRPr lang="en-US" altLang="ko-KR" sz="1000" b="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Korean</a:t>
                      </a:r>
                      <a:r>
                        <a:rPr lang="ko-KR" altLang="en-US" sz="1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Language Pack, Bracket Pair Colorizer, 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 Studio </a:t>
                      </a:r>
                      <a:r>
                        <a:rPr lang="en-US" altLang="ko-KR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IntelliCode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0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indent-rainbow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Magic Python, 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Pylance</a:t>
                      </a:r>
                      <a:r>
                        <a:rPr lang="en-US" altLang="ko-KR" sz="1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0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vscode</a:t>
                      </a:r>
                      <a:r>
                        <a:rPr lang="en-US" altLang="ko-KR" sz="10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-icons</a:t>
                      </a:r>
                      <a:endParaRPr lang="en-US" altLang="ko-KR" sz="1000" b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pt-BR" altLang="ko-KR" sz="1000" dirty="0" smtClean="0"/>
                    </a:p>
                    <a:p>
                      <a:pPr algn="l"/>
                      <a:endParaRPr lang="pt-BR" altLang="ko-KR" sz="1000" dirty="0" smtClean="0"/>
                    </a:p>
                    <a:p>
                      <a:pPr algn="l"/>
                      <a:r>
                        <a:rPr lang="pt-BR" altLang="ko-KR" sz="1000" dirty="0" smtClean="0"/>
                        <a:t>3. Short-key :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1000" dirty="0" smtClean="0"/>
                        <a:t>-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블록 주석 처리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</a:rPr>
                        <a:t>/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</a:rPr>
                        <a:t>해제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: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마우스 블록 선택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 ctrl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 + k + c / c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trl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 + k + u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- 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블록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Indent / unindent :  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마우스 블록 선택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 tab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key / shift + tab key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1000" baseline="0" dirty="0" smtClean="0"/>
                        <a:t>- </a:t>
                      </a:r>
                      <a:r>
                        <a:rPr lang="ko-KR" altLang="en-US" sz="1000" baseline="0" dirty="0" smtClean="0"/>
                        <a:t>단어 다중 선택 </a:t>
                      </a:r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: </a:t>
                      </a:r>
                      <a:r>
                        <a:rPr lang="ko-KR" altLang="en-US" sz="1000" baseline="0" dirty="0" smtClean="0">
                          <a:sym typeface="Wingdings" pitchFamily="2" charset="2"/>
                        </a:rPr>
                        <a:t> 선택하려는 단어 커서 이동 </a:t>
                      </a:r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 </a:t>
                      </a:r>
                      <a:r>
                        <a:rPr lang="en-US" altLang="ko-KR" sz="1000" dirty="0" smtClean="0">
                          <a:sym typeface="Wingdings" pitchFamily="2" charset="2"/>
                        </a:rPr>
                        <a:t>ctrl</a:t>
                      </a:r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 + shift</a:t>
                      </a:r>
                      <a:r>
                        <a:rPr lang="ko-KR" altLang="en-US" sz="1000" baseline="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+ L (</a:t>
                      </a:r>
                      <a:r>
                        <a:rPr lang="ko-KR" altLang="en-US" sz="1000" baseline="0" dirty="0" smtClean="0">
                          <a:sym typeface="Wingdings" pitchFamily="2" charset="2"/>
                        </a:rPr>
                        <a:t>모두선택</a:t>
                      </a:r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) / </a:t>
                      </a:r>
                      <a:r>
                        <a:rPr lang="en-US" altLang="ko-KR" sz="1000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ctrl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 + D (</a:t>
                      </a:r>
                      <a:r>
                        <a:rPr lang="ko-KR" altLang="en-US" sz="1000" baseline="0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하나씩 추가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)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- Copy / Cut</a:t>
                      </a:r>
                      <a:r>
                        <a:rPr lang="ko-KR" altLang="en-US" sz="1000" baseline="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/ Paste / Cancel  Line : ctrl + c / ctrl + x / ctrl + v / ctrl + z  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- Copy line(s) down/up : (</a:t>
                      </a:r>
                      <a:r>
                        <a:rPr lang="ko-KR" altLang="en-US" sz="1000" dirty="0" smtClean="0">
                          <a:sym typeface="Wingdings" pitchFamily="2" charset="2"/>
                        </a:rPr>
                        <a:t>마우스 블록 선택</a:t>
                      </a:r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) + Shift + Alt + ↑/↓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-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Move line(s) down/up : (</a:t>
                      </a:r>
                      <a:r>
                        <a:rPr lang="ko-KR" altLang="en-US" sz="1000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마우스 블록 선택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) + Alt + ↑/↓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1000" baseline="0" dirty="0" smtClean="0">
                          <a:sym typeface="Wingdings" pitchFamily="2" charset="2"/>
                        </a:rPr>
                        <a:t>- </a:t>
                      </a:r>
                      <a:r>
                        <a:rPr lang="en-US" altLang="ko-KR" sz="1000" baseline="0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Insert cursor : Alt + click</a:t>
                      </a:r>
                      <a:endParaRPr lang="pt-BR" altLang="ko-KR" sz="1000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67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9"/>
          <a:stretch/>
        </p:blipFill>
        <p:spPr bwMode="auto">
          <a:xfrm>
            <a:off x="1489373" y="2548390"/>
            <a:ext cx="8382536" cy="370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563131" y="4760562"/>
            <a:ext cx="1833707" cy="1477328"/>
          </a:xfrm>
          <a:prstGeom prst="rect">
            <a:avLst/>
          </a:prstGeom>
          <a:solidFill>
            <a:srgbClr val="FFFF00">
              <a:alpha val="34000"/>
            </a:srgb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print( 'hello' )</a:t>
            </a:r>
          </a:p>
          <a:p>
            <a:r>
              <a:rPr lang="en-US" altLang="ko-KR" dirty="0"/>
              <a:t>$</a:t>
            </a:r>
            <a:r>
              <a:rPr lang="en-US" altLang="ko-KR" dirty="0" smtClean="0"/>
              <a:t> hello</a:t>
            </a:r>
          </a:p>
          <a:p>
            <a:endParaRPr lang="en-US" altLang="ko-KR" dirty="0"/>
          </a:p>
          <a:p>
            <a:r>
              <a:rPr lang="en-US" altLang="ko-KR" dirty="0"/>
              <a:t>print 'hello'</a:t>
            </a:r>
          </a:p>
          <a:p>
            <a:r>
              <a:rPr lang="en-US" altLang="ko-KR" dirty="0"/>
              <a:t>$</a:t>
            </a:r>
            <a:r>
              <a:rPr lang="en-US" altLang="ko-KR" dirty="0" smtClean="0"/>
              <a:t> </a:t>
            </a:r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031977" y="4715054"/>
            <a:ext cx="4029598" cy="1415772"/>
          </a:xfrm>
          <a:prstGeom prst="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print( 'hello' )</a:t>
            </a:r>
          </a:p>
          <a:p>
            <a:r>
              <a:rPr lang="en-US" altLang="ko-KR" dirty="0"/>
              <a:t>$</a:t>
            </a:r>
            <a:r>
              <a:rPr lang="en-US" altLang="ko-KR" dirty="0" smtClean="0"/>
              <a:t> hello</a:t>
            </a:r>
          </a:p>
          <a:p>
            <a:r>
              <a:rPr lang="en-US" altLang="ko-KR" sz="1400" dirty="0" smtClean="0"/>
              <a:t># </a:t>
            </a:r>
            <a:r>
              <a:rPr lang="ko-KR" altLang="en-US" sz="1400" dirty="0" err="1" smtClean="0"/>
              <a:t>파이썬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3.x </a:t>
            </a:r>
            <a:r>
              <a:rPr lang="ko-KR" altLang="en-US" sz="1400" dirty="0" smtClean="0"/>
              <a:t>에서는 실행 안</a:t>
            </a:r>
            <a:r>
              <a:rPr lang="ko-KR" altLang="en-US" sz="1400" dirty="0"/>
              <a:t>됨</a:t>
            </a:r>
            <a:endParaRPr lang="en-US" altLang="ko-KR" sz="1400" dirty="0"/>
          </a:p>
          <a:p>
            <a:r>
              <a:rPr lang="en-US" altLang="ko-KR" dirty="0"/>
              <a:t>print 'hello</a:t>
            </a:r>
            <a:r>
              <a:rPr lang="en-US" altLang="ko-KR" dirty="0" smtClean="0"/>
              <a:t>‘ </a:t>
            </a:r>
            <a:r>
              <a:rPr lang="en-US" altLang="ko-KR" sz="1400" dirty="0" smtClean="0"/>
              <a:t># </a:t>
            </a:r>
            <a:r>
              <a:rPr lang="ko-KR" altLang="en-US" sz="1400" dirty="0" err="1"/>
              <a:t>파이썬</a:t>
            </a:r>
            <a:r>
              <a:rPr lang="ko-KR" altLang="en-US" sz="1400" dirty="0"/>
              <a:t> </a:t>
            </a:r>
            <a:r>
              <a:rPr lang="en-US" altLang="ko-KR" sz="1400" dirty="0"/>
              <a:t>3.x </a:t>
            </a:r>
            <a:r>
              <a:rPr lang="ko-KR" altLang="en-US" sz="1400" dirty="0"/>
              <a:t>에서는 실행 안됨</a:t>
            </a:r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$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Error! invalid syntax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4498" y="1275534"/>
            <a:ext cx="103256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1. </a:t>
            </a:r>
            <a:r>
              <a:rPr lang="ko-KR" altLang="en-US" sz="1600" dirty="0" smtClean="0"/>
              <a:t>주석이란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프로그램을 </a:t>
            </a:r>
            <a:r>
              <a:rPr lang="ko-KR" altLang="en-US" sz="1600" dirty="0"/>
              <a:t>읽는 </a:t>
            </a:r>
            <a:r>
              <a:rPr lang="ko-KR" altLang="en-US" sz="1600" dirty="0" smtClean="0"/>
              <a:t>사람들에게</a:t>
            </a:r>
            <a:r>
              <a:rPr lang="en-US" altLang="ko-KR" sz="1600" dirty="0" smtClean="0"/>
              <a:t>,</a:t>
            </a:r>
            <a:r>
              <a:rPr lang="ko-KR" altLang="en-US" sz="1600" dirty="0" smtClean="0"/>
              <a:t> 무엇을 </a:t>
            </a:r>
            <a:r>
              <a:rPr lang="ko-KR" altLang="en-US" sz="1600" dirty="0"/>
              <a:t>하는 </a:t>
            </a:r>
            <a:r>
              <a:rPr lang="ko-KR" altLang="en-US" sz="1600" dirty="0" smtClean="0"/>
              <a:t>프로그램인지 </a:t>
            </a:r>
            <a:r>
              <a:rPr lang="ko-KR" altLang="en-US" sz="1600" dirty="0"/>
              <a:t>쉽게 파악할 수 있도록 도움을 주는 </a:t>
            </a:r>
            <a:r>
              <a:rPr lang="ko-KR" altLang="en-US" sz="1600" dirty="0" smtClean="0"/>
              <a:t>역할</a:t>
            </a:r>
            <a:r>
              <a:rPr lang="en-US" altLang="ko-KR" sz="1600" dirty="0" smtClean="0"/>
              <a:t>. </a:t>
            </a:r>
          </a:p>
          <a:p>
            <a:endParaRPr lang="en-US" altLang="ko-KR" sz="1600" dirty="0"/>
          </a:p>
          <a:p>
            <a:r>
              <a:rPr lang="en-US" altLang="ko-KR" sz="1600" dirty="0" smtClean="0"/>
              <a:t>2. </a:t>
            </a:r>
            <a:r>
              <a:rPr lang="ko-KR" altLang="en-US" sz="1600" dirty="0" smtClean="0"/>
              <a:t>주석 작성 방법 </a:t>
            </a:r>
            <a:r>
              <a:rPr lang="en-US" altLang="ko-KR" sz="1600" dirty="0" smtClean="0"/>
              <a:t>: # </a:t>
            </a:r>
            <a:r>
              <a:rPr lang="ko-KR" altLang="en-US" sz="1600" dirty="0" smtClean="0"/>
              <a:t>문자 뒤로는 추석처리 됨 </a:t>
            </a:r>
            <a:endParaRPr lang="en-US" altLang="ko-KR" sz="1600" dirty="0"/>
          </a:p>
        </p:txBody>
      </p:sp>
      <p:sp>
        <p:nvSpPr>
          <p:cNvPr id="7" name="직사각형 6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Python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문법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주석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(Remark)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84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9" t="9374" r="1881" b="60525"/>
          <a:stretch/>
        </p:blipFill>
        <p:spPr bwMode="auto">
          <a:xfrm>
            <a:off x="1186530" y="1061358"/>
            <a:ext cx="10039025" cy="568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문법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자료형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2400" dirty="0" smtClean="0">
                <a:solidFill>
                  <a:schemeClr val="bg1"/>
                </a:solidFill>
              </a:rPr>
              <a:t>https</a:t>
            </a:r>
            <a:r>
              <a:rPr lang="en-US" altLang="ko-KR" sz="2400" dirty="0">
                <a:solidFill>
                  <a:schemeClr val="bg1"/>
                </a:solidFill>
              </a:rPr>
              <a:t>://docs.python.org/ko/3/library</a:t>
            </a:r>
            <a:r>
              <a:rPr lang="en-US" altLang="ko-KR" sz="2400" dirty="0" smtClean="0">
                <a:solidFill>
                  <a:schemeClr val="bg1"/>
                </a:solidFill>
              </a:rPr>
              <a:t>/)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36700" y="1530350"/>
            <a:ext cx="9505950" cy="2533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743700" y="6124575"/>
            <a:ext cx="1021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True  </a:t>
            </a:r>
            <a:r>
              <a:rPr lang="en-US" altLang="ko-KR" sz="1400" b="1" dirty="0" smtClean="0">
                <a:solidFill>
                  <a:srgbClr val="FF0000"/>
                </a:solidFill>
                <a:sym typeface="Wingdings" pitchFamily="2" charset="2"/>
              </a:rPr>
              <a:t> 1</a:t>
            </a:r>
          </a:p>
          <a:p>
            <a:r>
              <a:rPr lang="en-US" altLang="ko-KR" sz="1400" b="1" dirty="0" smtClean="0">
                <a:solidFill>
                  <a:srgbClr val="FF0000"/>
                </a:solidFill>
                <a:sym typeface="Wingdings" pitchFamily="2" charset="2"/>
              </a:rPr>
              <a:t>False  0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10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266700" y="1128394"/>
            <a:ext cx="6934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변수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어떤 값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자료형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담아두기 </a:t>
            </a:r>
            <a:r>
              <a:rPr lang="ko-KR" altLang="en-US" sz="1400" dirty="0"/>
              <a:t>위한 </a:t>
            </a:r>
            <a:r>
              <a:rPr lang="ko-KR" altLang="en-US" sz="1400" dirty="0" smtClean="0"/>
              <a:t>저장소</a:t>
            </a:r>
            <a:endParaRPr lang="en-US" altLang="ko-KR" sz="1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0" t="40188" r="3025" b="35285"/>
          <a:stretch/>
        </p:blipFill>
        <p:spPr bwMode="auto">
          <a:xfrm>
            <a:off x="266700" y="1568450"/>
            <a:ext cx="5766846" cy="238125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" t="72487" r="2476"/>
          <a:stretch/>
        </p:blipFill>
        <p:spPr bwMode="auto">
          <a:xfrm>
            <a:off x="6148946" y="1568450"/>
            <a:ext cx="5871871" cy="23812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25031" y="6394906"/>
            <a:ext cx="28627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Refer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to : https</a:t>
            </a:r>
            <a:r>
              <a:rPr lang="en-US" altLang="ko-KR" sz="1400" dirty="0"/>
              <a:t>://blog.itthis.kr/77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17500" y="4265174"/>
            <a:ext cx="217668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</a:t>
            </a:r>
            <a:r>
              <a:rPr lang="en-US" altLang="ko-KR" dirty="0" smtClean="0"/>
              <a:t> = ‘</a:t>
            </a:r>
            <a:r>
              <a:rPr lang="en-US" altLang="ko-KR" dirty="0" err="1" smtClean="0"/>
              <a:t>py</a:t>
            </a:r>
            <a:r>
              <a:rPr lang="en-US" altLang="ko-KR" dirty="0" smtClean="0"/>
              <a:t>’</a:t>
            </a:r>
          </a:p>
          <a:p>
            <a:r>
              <a:rPr lang="en-US" altLang="ko-KR" dirty="0"/>
              <a:t>b</a:t>
            </a:r>
            <a:r>
              <a:rPr lang="en-US" altLang="ko-KR" dirty="0" smtClean="0"/>
              <a:t> = ‘thon’</a:t>
            </a:r>
          </a:p>
          <a:p>
            <a:r>
              <a:rPr lang="en-US" altLang="ko-KR" dirty="0"/>
              <a:t>p</a:t>
            </a:r>
            <a:r>
              <a:rPr lang="en-US" altLang="ko-KR" dirty="0" smtClean="0"/>
              <a:t>rint( </a:t>
            </a:r>
            <a:r>
              <a:rPr lang="en-US" altLang="ko-KR" dirty="0"/>
              <a:t>a</a:t>
            </a:r>
            <a:r>
              <a:rPr lang="en-US" altLang="ko-KR" dirty="0" smtClean="0"/>
              <a:t>+ b )</a:t>
            </a:r>
          </a:p>
          <a:p>
            <a:r>
              <a:rPr lang="en-US" altLang="ko-KR" dirty="0"/>
              <a:t>print( </a:t>
            </a:r>
            <a:r>
              <a:rPr lang="en-US" altLang="ko-KR" dirty="0" smtClean="0"/>
              <a:t>type(</a:t>
            </a:r>
            <a:r>
              <a:rPr lang="en-US" altLang="ko-KR" dirty="0" err="1" smtClean="0"/>
              <a:t>a+b</a:t>
            </a:r>
            <a:r>
              <a:rPr lang="en-US" altLang="ko-KR" dirty="0" smtClean="0"/>
              <a:t>) )</a:t>
            </a:r>
          </a:p>
          <a:p>
            <a:endParaRPr lang="en-US" altLang="ko-KR" dirty="0"/>
          </a:p>
          <a:p>
            <a:r>
              <a:rPr lang="en-US" altLang="ko-KR" sz="1400" dirty="0" smtClean="0"/>
              <a:t>* Bracket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extension </a:t>
            </a:r>
            <a:r>
              <a:rPr lang="ko-KR" altLang="en-US" sz="1400" dirty="0" smtClean="0"/>
              <a:t>설치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6148946" y="4265174"/>
            <a:ext cx="16946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#a</a:t>
            </a:r>
            <a:r>
              <a:rPr lang="en-US" altLang="ko-KR" dirty="0"/>
              <a:t> = 'I like'</a:t>
            </a:r>
          </a:p>
          <a:p>
            <a:r>
              <a:rPr lang="en-US" altLang="ko-KR" dirty="0"/>
              <a:t>#a = 7</a:t>
            </a:r>
          </a:p>
          <a:p>
            <a:r>
              <a:rPr lang="en-US" altLang="ko-KR" dirty="0" smtClean="0"/>
              <a:t>a</a:t>
            </a:r>
            <a:r>
              <a:rPr lang="en-US" altLang="ko-KR" dirty="0"/>
              <a:t> = 7.0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print( type(a) )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6766" y="69877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문법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: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변수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1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3800</TotalTime>
  <Words>1932</Words>
  <Application>Microsoft Office PowerPoint</Application>
  <PresentationFormat>사용자 지정</PresentationFormat>
  <Paragraphs>405</Paragraphs>
  <Slides>21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3" baseType="lpstr">
      <vt:lpstr>Office 테마</vt:lpstr>
      <vt:lpstr>디자인 사용자 지정</vt:lpstr>
      <vt:lpstr>Review 및 Python 문법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a40</dc:creator>
  <cp:lastModifiedBy>정원호</cp:lastModifiedBy>
  <cp:revision>474</cp:revision>
  <dcterms:created xsi:type="dcterms:W3CDTF">2020-03-22T10:18:41Z</dcterms:created>
  <dcterms:modified xsi:type="dcterms:W3CDTF">2021-05-27T01:52:29Z</dcterms:modified>
</cp:coreProperties>
</file>